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3" r:id="rId1"/>
  </p:sldMasterIdLst>
  <p:notesMasterIdLst>
    <p:notesMasterId r:id="rId37"/>
  </p:notesMasterIdLst>
  <p:handoutMasterIdLst>
    <p:handoutMasterId r:id="rId38"/>
  </p:handoutMasterIdLst>
  <p:sldIdLst>
    <p:sldId id="541" r:id="rId2"/>
    <p:sldId id="716" r:id="rId3"/>
    <p:sldId id="673" r:id="rId4"/>
    <p:sldId id="692" r:id="rId5"/>
    <p:sldId id="693" r:id="rId6"/>
    <p:sldId id="670" r:id="rId7"/>
    <p:sldId id="695" r:id="rId8"/>
    <p:sldId id="697" r:id="rId9"/>
    <p:sldId id="675" r:id="rId10"/>
    <p:sldId id="672" r:id="rId11"/>
    <p:sldId id="698" r:id="rId12"/>
    <p:sldId id="676" r:id="rId13"/>
    <p:sldId id="705" r:id="rId14"/>
    <p:sldId id="686" r:id="rId15"/>
    <p:sldId id="699" r:id="rId16"/>
    <p:sldId id="706" r:id="rId17"/>
    <p:sldId id="660" r:id="rId18"/>
    <p:sldId id="713" r:id="rId19"/>
    <p:sldId id="714" r:id="rId20"/>
    <p:sldId id="687" r:id="rId21"/>
    <p:sldId id="694" r:id="rId22"/>
    <p:sldId id="646" r:id="rId23"/>
    <p:sldId id="709" r:id="rId24"/>
    <p:sldId id="642" r:id="rId25"/>
    <p:sldId id="644" r:id="rId26"/>
    <p:sldId id="702" r:id="rId27"/>
    <p:sldId id="703" r:id="rId28"/>
    <p:sldId id="712" r:id="rId29"/>
    <p:sldId id="683" r:id="rId30"/>
    <p:sldId id="669" r:id="rId31"/>
    <p:sldId id="701" r:id="rId32"/>
    <p:sldId id="707" r:id="rId33"/>
    <p:sldId id="645" r:id="rId34"/>
    <p:sldId id="708" r:id="rId35"/>
    <p:sldId id="710" r:id="rId36"/>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p:defaultTextStyle>
  <p:extLst>
    <p:ext uri="{521415D9-36F7-43E2-AB2F-B90AF26B5E84}">
      <p14:sectionLst xmlns:p14="http://schemas.microsoft.com/office/powerpoint/2010/main">
        <p14:section name="Default Section" id="{7F7943CA-2B10-0442-A073-6724413FB080}">
          <p14:sldIdLst>
            <p14:sldId id="541"/>
            <p14:sldId id="716"/>
            <p14:sldId id="673"/>
            <p14:sldId id="692"/>
            <p14:sldId id="693"/>
            <p14:sldId id="670"/>
            <p14:sldId id="695"/>
            <p14:sldId id="697"/>
            <p14:sldId id="675"/>
            <p14:sldId id="672"/>
            <p14:sldId id="698"/>
            <p14:sldId id="676"/>
            <p14:sldId id="705"/>
            <p14:sldId id="686"/>
            <p14:sldId id="699"/>
            <p14:sldId id="706"/>
            <p14:sldId id="660"/>
            <p14:sldId id="713"/>
            <p14:sldId id="714"/>
            <p14:sldId id="687"/>
            <p14:sldId id="694"/>
            <p14:sldId id="646"/>
            <p14:sldId id="709"/>
            <p14:sldId id="642"/>
            <p14:sldId id="644"/>
            <p14:sldId id="702"/>
            <p14:sldId id="703"/>
            <p14:sldId id="712"/>
            <p14:sldId id="683"/>
            <p14:sldId id="669"/>
            <p14:sldId id="701"/>
            <p14:sldId id="707"/>
            <p14:sldId id="645"/>
            <p14:sldId id="708"/>
            <p14:sldId id="710"/>
          </p14:sldIdLst>
        </p14:section>
      </p14:sectionLst>
    </p:ext>
    <p:ext uri="{EFAFB233-063F-42B5-8137-9DF3F51BA10A}">
      <p15:sldGuideLst xmlns:p15="http://schemas.microsoft.com/office/powerpoint/2012/main">
        <p15:guide id="1" orient="horz" pos="2340">
          <p15:clr>
            <a:srgbClr val="A4A3A4"/>
          </p15:clr>
        </p15:guide>
        <p15:guide id="2" pos="5203">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505"/>
    <a:srgbClr val="ED0063"/>
    <a:srgbClr val="F8C62F"/>
    <a:srgbClr val="1B3384"/>
    <a:srgbClr val="E9A51E"/>
    <a:srgbClr val="9B0000"/>
    <a:srgbClr val="D6FF8C"/>
    <a:srgbClr val="000081"/>
    <a:srgbClr val="0000B0"/>
    <a:srgbClr val="252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09" autoAdjust="0"/>
  </p:normalViewPr>
  <p:slideViewPr>
    <p:cSldViewPr snapToGrid="0">
      <p:cViewPr varScale="1">
        <p:scale>
          <a:sx n="56" d="100"/>
          <a:sy n="56" d="100"/>
        </p:scale>
        <p:origin x="1074" y="48"/>
      </p:cViewPr>
      <p:guideLst>
        <p:guide orient="horz" pos="2340"/>
        <p:guide pos="5203"/>
      </p:guideLst>
    </p:cSldViewPr>
  </p:slideViewPr>
  <p:notesTextViewPr>
    <p:cViewPr>
      <p:scale>
        <a:sx n="100" d="100"/>
        <a:sy n="100" d="100"/>
      </p:scale>
      <p:origin x="0" y="0"/>
    </p:cViewPr>
  </p:notesTextViewPr>
  <p:sorterViewPr>
    <p:cViewPr varScale="1">
      <p:scale>
        <a:sx n="1" d="1"/>
        <a:sy n="1" d="1"/>
      </p:scale>
      <p:origin x="0" y="-10950"/>
    </p:cViewPr>
  </p:sorterViewPr>
  <p:notesViewPr>
    <p:cSldViewPr snapToGrid="0">
      <p:cViewPr>
        <p:scale>
          <a:sx n="143" d="100"/>
          <a:sy n="143" d="100"/>
        </p:scale>
        <p:origin x="-1212" y="-141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112"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atin typeface="Arial" pitchFamily="-112" charset="0"/>
              </a:defRPr>
            </a:lvl1pPr>
          </a:lstStyle>
          <a:p>
            <a:pPr>
              <a:defRPr/>
            </a:pPr>
            <a:fld id="{686CE2FE-CE32-474C-AE0A-B04D445B0B19}" type="datetimeFigureOut">
              <a:rPr lang="en-US"/>
              <a:pPr>
                <a:defRPr/>
              </a:pPr>
              <a:t>5/28/2014</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pitchFamily="-112"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atin typeface="Arial" pitchFamily="-112" charset="0"/>
              </a:defRPr>
            </a:lvl1pPr>
          </a:lstStyle>
          <a:p>
            <a:pPr>
              <a:defRPr/>
            </a:pPr>
            <a:fld id="{0D863C7A-6CF2-EF4F-AF6B-205759EC2DE6}" type="slidenum">
              <a:rPr lang="en-US"/>
              <a:pPr>
                <a:defRPr/>
              </a:pPr>
              <a:t>‹#›</a:t>
            </a:fld>
            <a:endParaRPr lang="en-US"/>
          </a:p>
        </p:txBody>
      </p:sp>
    </p:spTree>
    <p:extLst>
      <p:ext uri="{BB962C8B-B14F-4D97-AF65-F5344CB8AC3E}">
        <p14:creationId xmlns:p14="http://schemas.microsoft.com/office/powerpoint/2010/main" val="1278841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fld id="{A2E8994E-D88B-AD41-9688-CBCE766D898D}" type="datetime1">
              <a:rPr lang="en-US"/>
              <a:pPr>
                <a:defRPr/>
              </a:pPr>
              <a:t>5/28/2014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fld id="{3D81B42F-0E28-734E-A943-256CE75EF0E9}" type="slidenum">
              <a:rPr lang="en-US"/>
              <a:pPr>
                <a:defRPr/>
              </a:pPr>
              <a:t>‹#›</a:t>
            </a:fld>
            <a:endParaRPr lang="en-US"/>
          </a:p>
        </p:txBody>
      </p:sp>
    </p:spTree>
    <p:extLst>
      <p:ext uri="{BB962C8B-B14F-4D97-AF65-F5344CB8AC3E}">
        <p14:creationId xmlns:p14="http://schemas.microsoft.com/office/powerpoint/2010/main" val="40014419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1</a:t>
            </a:fld>
            <a:endParaRPr lang="en-US"/>
          </a:p>
        </p:txBody>
      </p:sp>
    </p:spTree>
    <p:extLst>
      <p:ext uri="{BB962C8B-B14F-4D97-AF65-F5344CB8AC3E}">
        <p14:creationId xmlns:p14="http://schemas.microsoft.com/office/powerpoint/2010/main" val="394297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folks were here</a:t>
            </a:r>
            <a:r>
              <a:rPr lang="en-US" baseline="0" dirty="0" smtClean="0"/>
              <a:t> for </a:t>
            </a:r>
            <a:r>
              <a:rPr lang="en-US" baseline="0" dirty="0" err="1" smtClean="0"/>
              <a:t>ParLab</a:t>
            </a:r>
            <a:r>
              <a:rPr lang="en-US" baseline="0" dirty="0" smtClean="0"/>
              <a:t>. You heard about </a:t>
            </a:r>
            <a:r>
              <a:rPr lang="en-US" baseline="0" dirty="0" err="1" smtClean="0"/>
              <a:t>PyCASP</a:t>
            </a:r>
            <a:r>
              <a:rPr lang="en-US" baseline="0" dirty="0" smtClean="0"/>
              <a:t>, we're extending that…</a:t>
            </a:r>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14</a:t>
            </a:fld>
            <a:endParaRPr lang="en-US"/>
          </a:p>
        </p:txBody>
      </p:sp>
    </p:spTree>
    <p:extLst>
      <p:ext uri="{BB962C8B-B14F-4D97-AF65-F5344CB8AC3E}">
        <p14:creationId xmlns:p14="http://schemas.microsoft.com/office/powerpoint/2010/main" val="2247533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smtClean="0"/>
          </a:p>
          <a:p>
            <a:r>
              <a:rPr lang="en-US" dirty="0" smtClean="0"/>
              <a:t>TODO: make this for the ASPIRE </a:t>
            </a:r>
          </a:p>
          <a:p>
            <a:endParaRPr lang="en-US" dirty="0" smtClean="0"/>
          </a:p>
          <a:p>
            <a:r>
              <a:rPr lang="en-US" dirty="0" smtClean="0"/>
              <a:t>COLORS:</a:t>
            </a:r>
          </a:p>
          <a:p>
            <a:pPr marL="171450" indent="-171450">
              <a:buFontTx/>
              <a:buChar char="-"/>
            </a:pPr>
            <a:r>
              <a:rPr lang="en-US" dirty="0" smtClean="0"/>
              <a:t>Blue -&gt;</a:t>
            </a:r>
            <a:r>
              <a:rPr lang="en-US" baseline="0" dirty="0" smtClean="0"/>
              <a:t> white</a:t>
            </a:r>
          </a:p>
          <a:p>
            <a:pPr marL="171450" indent="-171450">
              <a:buFontTx/>
              <a:buChar char="-"/>
            </a:pPr>
            <a:r>
              <a:rPr lang="en-US" baseline="0" dirty="0" err="1" smtClean="0"/>
              <a:t>Heatmap</a:t>
            </a:r>
            <a:r>
              <a:rPr lang="en-US" baseline="0" dirty="0" smtClean="0"/>
              <a:t> colors instead of random colors</a:t>
            </a:r>
            <a:endParaRPr lang="en-US" dirty="0" smtClean="0"/>
          </a:p>
          <a:p>
            <a:endParaRPr lang="en-US" dirty="0" smtClean="0"/>
          </a:p>
          <a:p>
            <a:r>
              <a:rPr lang="en-US" dirty="0" smtClean="0"/>
              <a:t>Along the top (areas)…</a:t>
            </a:r>
          </a:p>
          <a:p>
            <a:endParaRPr lang="en-US" dirty="0" smtClean="0"/>
          </a:p>
          <a:p>
            <a:r>
              <a:rPr lang="en-US" dirty="0" smtClean="0"/>
              <a:t>Broad App Areas</a:t>
            </a:r>
          </a:p>
          <a:p>
            <a:pPr marL="171450" indent="-171450">
              <a:buFontTx/>
              <a:buChar char="-"/>
            </a:pPr>
            <a:r>
              <a:rPr lang="en-US" dirty="0" smtClean="0"/>
              <a:t>Search</a:t>
            </a:r>
          </a:p>
          <a:p>
            <a:pPr marL="171450" indent="-171450">
              <a:buFontTx/>
              <a:buChar char="-"/>
            </a:pPr>
            <a:r>
              <a:rPr lang="en-US" dirty="0" smtClean="0"/>
              <a:t>Databases</a:t>
            </a:r>
          </a:p>
          <a:p>
            <a:pPr marL="171450" indent="-171450">
              <a:buFontTx/>
              <a:buChar char="-"/>
            </a:pPr>
            <a:r>
              <a:rPr lang="en-US" dirty="0" err="1" smtClean="0"/>
              <a:t>Unbucketed</a:t>
            </a:r>
            <a:r>
              <a:rPr lang="en-US" dirty="0" smtClean="0"/>
              <a:t> </a:t>
            </a:r>
            <a:r>
              <a:rPr lang="en-US" dirty="0" err="1" smtClean="0"/>
              <a:t>Hadoop</a:t>
            </a:r>
            <a:r>
              <a:rPr lang="en-US" dirty="0" smtClean="0"/>
              <a:t> based apps?</a:t>
            </a:r>
          </a:p>
          <a:p>
            <a:pPr marL="171450" indent="-171450">
              <a:buFontTx/>
              <a:buChar char="-"/>
            </a:pPr>
            <a:r>
              <a:rPr lang="en-US" dirty="0" smtClean="0"/>
              <a:t>Machine Learning</a:t>
            </a:r>
          </a:p>
          <a:p>
            <a:pPr marL="171450" indent="-171450">
              <a:buFontTx/>
              <a:buChar char="-"/>
            </a:pPr>
            <a:r>
              <a:rPr lang="en-US" dirty="0" smtClean="0"/>
              <a:t>Graphs and social network analysis</a:t>
            </a:r>
          </a:p>
          <a:p>
            <a:pPr marL="171450" indent="-171450">
              <a:buFontTx/>
              <a:buChar char="-"/>
            </a:pPr>
            <a:endParaRPr lang="en-US" dirty="0" smtClean="0"/>
          </a:p>
          <a:p>
            <a:pPr marL="0" indent="0">
              <a:buFontTx/>
              <a:buNone/>
            </a:pPr>
            <a:r>
              <a:rPr lang="en-US" dirty="0" smtClean="0"/>
              <a:t>Specific Apps</a:t>
            </a:r>
          </a:p>
          <a:p>
            <a:pPr marL="171450" indent="-171450">
              <a:buFontTx/>
              <a:buChar char="-"/>
            </a:pPr>
            <a:r>
              <a:rPr lang="en-US" dirty="0" smtClean="0"/>
              <a:t>Finance – Sparse Matrix</a:t>
            </a:r>
          </a:p>
          <a:p>
            <a:pPr marL="171450" indent="-171450">
              <a:buFontTx/>
              <a:buChar char="-"/>
            </a:pPr>
            <a:r>
              <a:rPr lang="en-US" dirty="0" smtClean="0"/>
              <a:t>Advertising</a:t>
            </a:r>
          </a:p>
          <a:p>
            <a:pPr marL="171450" indent="-171450">
              <a:buFontTx/>
              <a:buChar char="-"/>
            </a:pPr>
            <a:r>
              <a:rPr lang="en-US" dirty="0" smtClean="0"/>
              <a:t>Wearable/Mobile: Optical Flow (could be "Image")</a:t>
            </a:r>
          </a:p>
          <a:p>
            <a:pPr marL="171450" indent="-171450">
              <a:buFontTx/>
              <a:buChar char="-"/>
            </a:pPr>
            <a:r>
              <a:rPr lang="en-US" dirty="0" smtClean="0"/>
              <a:t>Multimedia (formerly Speech)</a:t>
            </a:r>
          </a:p>
          <a:p>
            <a:pPr marL="171450" indent="-171450">
              <a:buFontTx/>
              <a:buChar char="-"/>
            </a:pPr>
            <a:r>
              <a:rPr lang="en-US" dirty="0" smtClean="0"/>
              <a:t>Genomics</a:t>
            </a:r>
            <a:r>
              <a:rPr lang="en-US" baseline="0" dirty="0" smtClean="0"/>
              <a:t> </a:t>
            </a:r>
          </a:p>
          <a:p>
            <a:pPr marL="171450" indent="-171450">
              <a:buFontTx/>
              <a:buChar char="-"/>
            </a:pPr>
            <a:r>
              <a:rPr lang="en-US" baseline="0" dirty="0" smtClean="0"/>
              <a:t>Visualization: bottlenose, Leo/</a:t>
            </a:r>
            <a:r>
              <a:rPr lang="en-US" baseline="0" dirty="0" err="1" smtClean="0"/>
              <a:t>Graphistry</a:t>
            </a:r>
            <a:endParaRPr lang="en-US" baseline="0" dirty="0" smtClean="0"/>
          </a:p>
          <a:p>
            <a:pPr marL="171450" indent="-171450">
              <a:buFontTx/>
              <a:buChar char="-"/>
            </a:pPr>
            <a:endParaRPr lang="en-US" dirty="0" smtClean="0"/>
          </a:p>
          <a:p>
            <a:endParaRPr lang="en-US" dirty="0" smtClean="0"/>
          </a:p>
          <a:p>
            <a:r>
              <a:rPr lang="en-US" dirty="0" smtClean="0"/>
              <a:t>(</a:t>
            </a:r>
            <a:r>
              <a:rPr lang="en-US" dirty="0" err="1" smtClean="0"/>
              <a:t>parlab</a:t>
            </a:r>
            <a:r>
              <a:rPr lang="en-US" baseline="0" dirty="0" smtClean="0"/>
              <a:t> experts)</a:t>
            </a:r>
            <a:endParaRPr lang="en-US" dirty="0" smtClean="0"/>
          </a:p>
          <a:p>
            <a:r>
              <a:rPr lang="en-US" dirty="0" smtClean="0"/>
              <a:t>Database – </a:t>
            </a:r>
            <a:r>
              <a:rPr lang="en-US" dirty="0" err="1" smtClean="0"/>
              <a:t>joe</a:t>
            </a:r>
            <a:r>
              <a:rPr lang="en-US" dirty="0" smtClean="0"/>
              <a:t> </a:t>
            </a:r>
            <a:r>
              <a:rPr lang="en-US" dirty="0" err="1" smtClean="0"/>
              <a:t>hellerstein</a:t>
            </a:r>
            <a:endParaRPr lang="en-US" dirty="0" smtClean="0"/>
          </a:p>
          <a:p>
            <a:r>
              <a:rPr lang="en-US" dirty="0" smtClean="0"/>
              <a:t>ML – Mike Jordan</a:t>
            </a:r>
          </a:p>
          <a:p>
            <a:r>
              <a:rPr lang="en-US" dirty="0" smtClean="0"/>
              <a:t>HPC – </a:t>
            </a:r>
            <a:r>
              <a:rPr lang="en-US" dirty="0" err="1" smtClean="0"/>
              <a:t>Demmel</a:t>
            </a:r>
            <a:endParaRPr lang="en-US" dirty="0" smtClean="0"/>
          </a:p>
          <a:p>
            <a:r>
              <a:rPr lang="en-US" dirty="0" smtClean="0"/>
              <a:t>CAD -- Kurt</a:t>
            </a:r>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15</a:t>
            </a:fld>
            <a:endParaRPr lang="en-US"/>
          </a:p>
        </p:txBody>
      </p:sp>
    </p:spTree>
    <p:extLst>
      <p:ext uri="{BB962C8B-B14F-4D97-AF65-F5344CB8AC3E}">
        <p14:creationId xmlns:p14="http://schemas.microsoft.com/office/powerpoint/2010/main" val="2744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Patterns really took off with the Par Lab and the Berkeley View paper but the enthusiasm spread</a:t>
            </a:r>
            <a:r>
              <a:rPr lang="en-US" baseline="0" dirty="0" smtClean="0"/>
              <a:t> to the National Research Council. In their Book “Frontiers in </a:t>
            </a:r>
            <a:r>
              <a:rPr lang="en-US" i="1" baseline="0" dirty="0" smtClean="0"/>
              <a:t>Massive </a:t>
            </a:r>
            <a:r>
              <a:rPr lang="en-US" i="0" baseline="0" dirty="0" smtClean="0"/>
              <a:t>Data Analysis” they devoted a chapter to patterns.  We have integrated their findings. </a:t>
            </a:r>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16</a:t>
            </a:fld>
            <a:endParaRPr lang="en-US"/>
          </a:p>
        </p:txBody>
      </p:sp>
    </p:spTree>
    <p:extLst>
      <p:ext uri="{BB962C8B-B14F-4D97-AF65-F5344CB8AC3E}">
        <p14:creationId xmlns:p14="http://schemas.microsoft.com/office/powerpoint/2010/main" val="2402244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r>
              <a:rPr lang="en-US" dirty="0" smtClean="0"/>
              <a:t>Black swan = metaphor for rare events and long tails</a:t>
            </a:r>
          </a:p>
          <a:p>
            <a:pPr>
              <a:spcBef>
                <a:spcPts val="0"/>
              </a:spcBef>
              <a:buNone/>
            </a:pPr>
            <a:r>
              <a:rPr lang="en-US" dirty="0" smtClean="0"/>
              <a:t>Middle diagram = apple stock during flash crash</a:t>
            </a:r>
          </a:p>
          <a:p>
            <a:pPr>
              <a:spcBef>
                <a:spcPts val="0"/>
              </a:spcBef>
              <a:buNone/>
            </a:pPr>
            <a:r>
              <a:rPr lang="en-US" dirty="0" smtClean="0"/>
              <a:t>Michael</a:t>
            </a:r>
            <a:r>
              <a:rPr lang="en-US" baseline="0" dirty="0" smtClean="0"/>
              <a:t> Lewis = anti-HFT</a:t>
            </a:r>
          </a:p>
          <a:p>
            <a:pPr>
              <a:spcBef>
                <a:spcPts val="0"/>
              </a:spcBef>
              <a:buNone/>
            </a:pPr>
            <a:endParaRPr lang="en-US" baseline="0" dirty="0" smtClean="0"/>
          </a:p>
          <a:p>
            <a:pPr>
              <a:spcBef>
                <a:spcPts val="0"/>
              </a:spcBef>
              <a:buNone/>
            </a:pPr>
            <a:r>
              <a:rPr lang="en-US" baseline="0" dirty="0" smtClean="0"/>
              <a:t>Peter: despite how </a:t>
            </a:r>
            <a:endParaRPr dirty="0"/>
          </a:p>
        </p:txBody>
      </p:sp>
    </p:spTree>
    <p:extLst>
      <p:ext uri="{BB962C8B-B14F-4D97-AF65-F5344CB8AC3E}">
        <p14:creationId xmlns:p14="http://schemas.microsoft.com/office/powerpoint/2010/main" val="1839482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r>
              <a:rPr lang="en-US" dirty="0" smtClean="0"/>
              <a:t>Modern HFT infrastructure in 2 parts.</a:t>
            </a:r>
          </a:p>
          <a:p>
            <a:pPr>
              <a:spcBef>
                <a:spcPts val="0"/>
              </a:spcBef>
              <a:buNone/>
            </a:pPr>
            <a:endParaRPr lang="en-US" dirty="0" smtClean="0"/>
          </a:p>
          <a:p>
            <a:pPr>
              <a:spcBef>
                <a:spcPts val="0"/>
              </a:spcBef>
              <a:buNone/>
            </a:pPr>
            <a:r>
              <a:rPr lang="en-US" dirty="0" smtClean="0"/>
              <a:t>Pair</a:t>
            </a:r>
            <a:r>
              <a:rPr lang="en-US" baseline="0" dirty="0" smtClean="0"/>
              <a:t> trade: have a hypothesis that IBM and MSFT stock are correlated. Execute trades based on this hypothesis on the order of 10 microseconds.</a:t>
            </a:r>
          </a:p>
          <a:p>
            <a:pPr>
              <a:spcBef>
                <a:spcPts val="0"/>
              </a:spcBef>
              <a:buNone/>
            </a:pPr>
            <a:endParaRPr lang="en-US" baseline="0" dirty="0" smtClean="0"/>
          </a:p>
          <a:p>
            <a:pPr>
              <a:spcBef>
                <a:spcPts val="0"/>
              </a:spcBef>
              <a:buNone/>
            </a:pPr>
            <a:r>
              <a:rPr lang="en-US" baseline="0" dirty="0" smtClean="0"/>
              <a:t>Outer loop: analyze historical data, find correlations</a:t>
            </a:r>
          </a:p>
          <a:p>
            <a:pPr>
              <a:spcBef>
                <a:spcPts val="0"/>
              </a:spcBef>
              <a:buNone/>
            </a:pPr>
            <a:endParaRPr lang="en-US" baseline="0" dirty="0" smtClean="0"/>
          </a:p>
          <a:p>
            <a:pPr>
              <a:spcBef>
                <a:spcPts val="0"/>
              </a:spcBef>
              <a:buNone/>
            </a:pPr>
            <a:r>
              <a:rPr lang="en-US" baseline="0" dirty="0" smtClean="0"/>
              <a:t>TODO: add bling to </a:t>
            </a:r>
            <a:r>
              <a:rPr lang="en-US" baseline="0" dirty="0" err="1" smtClean="0"/>
              <a:t>algo</a:t>
            </a:r>
            <a:r>
              <a:rPr lang="en-US" baseline="0" dirty="0" smtClean="0"/>
              <a:t> trading strategy?</a:t>
            </a:r>
          </a:p>
          <a:p>
            <a:pPr>
              <a:spcBef>
                <a:spcPts val="0"/>
              </a:spcBef>
              <a:buNone/>
            </a:pPr>
            <a:endParaRPr lang="en-US" baseline="0" dirty="0" smtClean="0"/>
          </a:p>
          <a:p>
            <a:pPr>
              <a:spcBef>
                <a:spcPts val="0"/>
              </a:spcBef>
              <a:buNone/>
            </a:pPr>
            <a:r>
              <a:rPr lang="en-US" baseline="0" dirty="0" smtClean="0"/>
              <a:t>Can generalize to "basket trading," which is "trading a basket of correlated stocks"</a:t>
            </a:r>
            <a:endParaRPr dirty="0"/>
          </a:p>
        </p:txBody>
      </p:sp>
    </p:spTree>
    <p:extLst>
      <p:ext uri="{BB962C8B-B14F-4D97-AF65-F5344CB8AC3E}">
        <p14:creationId xmlns:p14="http://schemas.microsoft.com/office/powerpoint/2010/main" val="221001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914401" y="3257550"/>
            <a:ext cx="7315199" cy="3086100"/>
          </a:xfrm>
          <a:prstGeom prst="rect">
            <a:avLst/>
          </a:prstGeom>
        </p:spPr>
        <p:txBody>
          <a:bodyPr lIns="91425" tIns="91425" rIns="91425" bIns="91425" anchor="t" anchorCtr="0">
            <a:noAutofit/>
          </a:bodyPr>
          <a:lstStyle/>
          <a:p>
            <a:pPr>
              <a:spcBef>
                <a:spcPts val="0"/>
              </a:spcBef>
              <a:buNone/>
            </a:pPr>
            <a:r>
              <a:rPr lang="en-US" dirty="0" smtClean="0"/>
              <a:t>Modern HFT infrastructure in 2 parts.</a:t>
            </a:r>
          </a:p>
          <a:p>
            <a:pPr>
              <a:spcBef>
                <a:spcPts val="0"/>
              </a:spcBef>
              <a:buNone/>
            </a:pPr>
            <a:endParaRPr lang="en-US" dirty="0" smtClean="0"/>
          </a:p>
          <a:p>
            <a:pPr>
              <a:spcBef>
                <a:spcPts val="0"/>
              </a:spcBef>
              <a:buNone/>
            </a:pPr>
            <a:r>
              <a:rPr lang="en-US" dirty="0" smtClean="0"/>
              <a:t>Pair</a:t>
            </a:r>
            <a:r>
              <a:rPr lang="en-US" baseline="0" dirty="0" smtClean="0"/>
              <a:t> trade: have a hypothesis that IBM and MSFT stock are correlated. Execute trades based on this hypothesis on the order of 10 microseconds.</a:t>
            </a:r>
          </a:p>
          <a:p>
            <a:pPr>
              <a:spcBef>
                <a:spcPts val="0"/>
              </a:spcBef>
              <a:buNone/>
            </a:pPr>
            <a:endParaRPr lang="en-US" baseline="0" dirty="0" smtClean="0"/>
          </a:p>
          <a:p>
            <a:pPr>
              <a:spcBef>
                <a:spcPts val="0"/>
              </a:spcBef>
              <a:buNone/>
            </a:pPr>
            <a:r>
              <a:rPr lang="en-US" baseline="0" dirty="0" smtClean="0"/>
              <a:t>Outer loop: analyze historical data, find correlations</a:t>
            </a:r>
          </a:p>
          <a:p>
            <a:pPr>
              <a:spcBef>
                <a:spcPts val="0"/>
              </a:spcBef>
              <a:buNone/>
            </a:pPr>
            <a:endParaRPr lang="en-US" baseline="0" dirty="0" smtClean="0"/>
          </a:p>
          <a:p>
            <a:pPr>
              <a:spcBef>
                <a:spcPts val="0"/>
              </a:spcBef>
              <a:buNone/>
            </a:pPr>
            <a:r>
              <a:rPr lang="en-US" baseline="0" dirty="0" smtClean="0"/>
              <a:t>TODO: add bling to </a:t>
            </a:r>
            <a:r>
              <a:rPr lang="en-US" baseline="0" dirty="0" err="1" smtClean="0"/>
              <a:t>algo</a:t>
            </a:r>
            <a:r>
              <a:rPr lang="en-US" baseline="0" dirty="0" smtClean="0"/>
              <a:t> trading strategy?</a:t>
            </a:r>
          </a:p>
          <a:p>
            <a:pPr>
              <a:spcBef>
                <a:spcPts val="0"/>
              </a:spcBef>
              <a:buNone/>
            </a:pPr>
            <a:endParaRPr lang="en-US" baseline="0" dirty="0" smtClean="0"/>
          </a:p>
          <a:p>
            <a:pPr>
              <a:spcBef>
                <a:spcPts val="0"/>
              </a:spcBef>
              <a:buNone/>
            </a:pPr>
            <a:r>
              <a:rPr lang="en-US" baseline="0" dirty="0" smtClean="0"/>
              <a:t>Can generalize to "basket trading," which is "trading a basket of correlated stocks"</a:t>
            </a:r>
            <a:endParaRPr dirty="0"/>
          </a:p>
        </p:txBody>
      </p:sp>
    </p:spTree>
    <p:extLst>
      <p:ext uri="{BB962C8B-B14F-4D97-AF65-F5344CB8AC3E}">
        <p14:creationId xmlns:p14="http://schemas.microsoft.com/office/powerpoint/2010/main" val="2210015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21</a:t>
            </a:fld>
            <a:endParaRPr lang="en-US"/>
          </a:p>
        </p:txBody>
      </p:sp>
    </p:spTree>
    <p:extLst>
      <p:ext uri="{BB962C8B-B14F-4D97-AF65-F5344CB8AC3E}">
        <p14:creationId xmlns:p14="http://schemas.microsoft.com/office/powerpoint/2010/main" val="274436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22</a:t>
            </a:fld>
            <a:endParaRPr lang="en-US"/>
          </a:p>
        </p:txBody>
      </p:sp>
    </p:spTree>
    <p:extLst>
      <p:ext uri="{BB962C8B-B14F-4D97-AF65-F5344CB8AC3E}">
        <p14:creationId xmlns:p14="http://schemas.microsoft.com/office/powerpoint/2010/main" val="157470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Ecosystem of ad producers,</a:t>
            </a:r>
            <a:r>
              <a:rPr lang="en-US" baseline="0" dirty="0" smtClean="0"/>
              <a:t> consumers, and helpers.</a:t>
            </a:r>
          </a:p>
          <a:p>
            <a:endParaRPr lang="en-US" baseline="0" dirty="0" smtClean="0"/>
          </a:p>
          <a:p>
            <a:r>
              <a:rPr lang="en-US" baseline="0" dirty="0" smtClean="0"/>
              <a:t>Not doing a deep dive; just wanted to make you aware of it</a:t>
            </a:r>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23</a:t>
            </a:fld>
            <a:endParaRPr lang="en-US"/>
          </a:p>
        </p:txBody>
      </p:sp>
    </p:spTree>
    <p:extLst>
      <p:ext uri="{BB962C8B-B14F-4D97-AF65-F5344CB8AC3E}">
        <p14:creationId xmlns:p14="http://schemas.microsoft.com/office/powerpoint/2010/main" val="2215315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reduction in latencies and increase in advertising volume we anticipate that there will be more “behind the scenes” computing to determine the right price and right target for every ad served. </a:t>
            </a:r>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26</a:t>
            </a:fld>
            <a:endParaRPr lang="en-US"/>
          </a:p>
        </p:txBody>
      </p:sp>
    </p:spTree>
    <p:extLst>
      <p:ext uri="{BB962C8B-B14F-4D97-AF65-F5344CB8AC3E}">
        <p14:creationId xmlns:p14="http://schemas.microsoft.com/office/powerpoint/2010/main" val="67791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recurring patterns across the apps, and</a:t>
            </a:r>
            <a:r>
              <a:rPr lang="en-US" baseline="0" dirty="0" smtClean="0"/>
              <a:t> enable better energy efficiency and speed for these patterns.</a:t>
            </a:r>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3</a:t>
            </a:fld>
            <a:endParaRPr lang="en-US"/>
          </a:p>
        </p:txBody>
      </p:sp>
    </p:spTree>
    <p:extLst>
      <p:ext uri="{BB962C8B-B14F-4D97-AF65-F5344CB8AC3E}">
        <p14:creationId xmlns:p14="http://schemas.microsoft.com/office/powerpoint/2010/main" val="224753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27</a:t>
            </a:fld>
            <a:endParaRPr lang="en-US"/>
          </a:p>
        </p:txBody>
      </p:sp>
    </p:spTree>
    <p:extLst>
      <p:ext uri="{BB962C8B-B14F-4D97-AF65-F5344CB8AC3E}">
        <p14:creationId xmlns:p14="http://schemas.microsoft.com/office/powerpoint/2010/main" val="2744369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28</a:t>
            </a:fld>
            <a:endParaRPr lang="en-US"/>
          </a:p>
        </p:txBody>
      </p:sp>
    </p:spTree>
    <p:extLst>
      <p:ext uri="{BB962C8B-B14F-4D97-AF65-F5344CB8AC3E}">
        <p14:creationId xmlns:p14="http://schemas.microsoft.com/office/powerpoint/2010/main" val="2744369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app areas</a:t>
            </a:r>
          </a:p>
          <a:p>
            <a:endParaRPr lang="en-US" dirty="0" smtClean="0"/>
          </a:p>
          <a:p>
            <a:r>
              <a:rPr lang="en-US" dirty="0" smtClean="0"/>
              <a:t>Most</a:t>
            </a:r>
            <a:r>
              <a:rPr lang="en-US" baseline="0" dirty="0" smtClean="0"/>
              <a:t> of these apply to most apps</a:t>
            </a:r>
          </a:p>
          <a:p>
            <a:endParaRPr lang="en-US" baseline="0" dirty="0" smtClean="0"/>
          </a:p>
          <a:p>
            <a:r>
              <a:rPr lang="en-US" baseline="0" dirty="0" smtClean="0"/>
              <a:t>TODO: make this anatomically correct </a:t>
            </a:r>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29</a:t>
            </a:fld>
            <a:endParaRPr lang="en-US"/>
          </a:p>
        </p:txBody>
      </p:sp>
    </p:spTree>
    <p:extLst>
      <p:ext uri="{BB962C8B-B14F-4D97-AF65-F5344CB8AC3E}">
        <p14:creationId xmlns:p14="http://schemas.microsoft.com/office/powerpoint/2010/main" val="2286911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31</a:t>
            </a:fld>
            <a:endParaRPr lang="en-US"/>
          </a:p>
        </p:txBody>
      </p:sp>
    </p:spTree>
    <p:extLst>
      <p:ext uri="{BB962C8B-B14F-4D97-AF65-F5344CB8AC3E}">
        <p14:creationId xmlns:p14="http://schemas.microsoft.com/office/powerpoint/2010/main" val="3195493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 is to identify key applications and their application capabilities,</a:t>
            </a:r>
            <a:r>
              <a:rPr lang="en-US" baseline="0" dirty="0" smtClean="0"/>
              <a:t> distil these into application patterns and then computational patterns, implement these using communication-avoiding parallel algorithms and then target the breadth of ASPIRE targets using SEJITs</a:t>
            </a:r>
            <a:endParaRPr lang="en-US" dirty="0"/>
          </a:p>
        </p:txBody>
      </p:sp>
      <p:sp>
        <p:nvSpPr>
          <p:cNvPr id="4" name="Slide Number Placeholder 3"/>
          <p:cNvSpPr>
            <a:spLocks noGrp="1"/>
          </p:cNvSpPr>
          <p:nvPr>
            <p:ph type="sldNum" sz="quarter" idx="10"/>
          </p:nvPr>
        </p:nvSpPr>
        <p:spPr/>
        <p:txBody>
          <a:bodyPr/>
          <a:lstStyle/>
          <a:p>
            <a:fld id="{18B3C6D4-2E33-4989-B2D7-61838031B283}" type="slidenum">
              <a:rPr lang="en-US" smtClean="0"/>
              <a:pPr/>
              <a:t>35</a:t>
            </a:fld>
            <a:endParaRPr lang="en-US"/>
          </a:p>
        </p:txBody>
      </p:sp>
    </p:spTree>
    <p:extLst>
      <p:ext uri="{BB962C8B-B14F-4D97-AF65-F5344CB8AC3E}">
        <p14:creationId xmlns:p14="http://schemas.microsoft.com/office/powerpoint/2010/main" val="119127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4</a:t>
            </a:fld>
            <a:endParaRPr lang="en-US"/>
          </a:p>
        </p:txBody>
      </p:sp>
    </p:spTree>
    <p:extLst>
      <p:ext uri="{BB962C8B-B14F-4D97-AF65-F5344CB8AC3E}">
        <p14:creationId xmlns:p14="http://schemas.microsoft.com/office/powerpoint/2010/main" val="157712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7</a:t>
            </a:fld>
            <a:endParaRPr lang="en-US"/>
          </a:p>
        </p:txBody>
      </p:sp>
    </p:spTree>
    <p:extLst>
      <p:ext uri="{BB962C8B-B14F-4D97-AF65-F5344CB8AC3E}">
        <p14:creationId xmlns:p14="http://schemas.microsoft.com/office/powerpoint/2010/main" val="274436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8</a:t>
            </a:fld>
            <a:endParaRPr lang="en-US"/>
          </a:p>
        </p:txBody>
      </p:sp>
    </p:spTree>
    <p:extLst>
      <p:ext uri="{BB962C8B-B14F-4D97-AF65-F5344CB8AC3E}">
        <p14:creationId xmlns:p14="http://schemas.microsoft.com/office/powerpoint/2010/main" val="274436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we'd like to</a:t>
            </a:r>
            <a:r>
              <a:rPr lang="en-US" baseline="0" dirty="0" smtClean="0"/>
              <a:t> get some dual use out of our optical flow expertise.</a:t>
            </a:r>
            <a:endParaRPr lang="en-US" dirty="0" smtClean="0"/>
          </a:p>
          <a:p>
            <a:endParaRPr lang="en-US" dirty="0" smtClean="0"/>
          </a:p>
          <a:p>
            <a:r>
              <a:rPr lang="en-US" dirty="0" smtClean="0"/>
              <a:t>1.</a:t>
            </a:r>
            <a:r>
              <a:rPr lang="en-US" baseline="0" dirty="0" smtClean="0"/>
              <a:t> </a:t>
            </a:r>
            <a:r>
              <a:rPr lang="en-US" dirty="0" smtClean="0"/>
              <a:t>improve </a:t>
            </a:r>
            <a:r>
              <a:rPr lang="en-US" dirty="0" err="1" smtClean="0"/>
              <a:t>obj</a:t>
            </a:r>
            <a:r>
              <a:rPr lang="en-US" dirty="0" smtClean="0"/>
              <a:t> rec using depth</a:t>
            </a:r>
            <a:r>
              <a:rPr lang="en-US" baseline="0" dirty="0" smtClean="0"/>
              <a:t> map</a:t>
            </a:r>
          </a:p>
          <a:p>
            <a:r>
              <a:rPr lang="en-US" baseline="0" dirty="0" smtClean="0"/>
              <a:t>2. compute depth map on the phone with optical flow</a:t>
            </a:r>
          </a:p>
          <a:p>
            <a:endParaRPr lang="en-US" dirty="0" smtClean="0"/>
          </a:p>
          <a:p>
            <a:r>
              <a:rPr lang="en-US" dirty="0" smtClean="0"/>
              <a:t>The image on the right is from [2]</a:t>
            </a:r>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10</a:t>
            </a:fld>
            <a:endParaRPr lang="en-US"/>
          </a:p>
        </p:txBody>
      </p:sp>
    </p:spTree>
    <p:extLst>
      <p:ext uri="{BB962C8B-B14F-4D97-AF65-F5344CB8AC3E}">
        <p14:creationId xmlns:p14="http://schemas.microsoft.com/office/powerpoint/2010/main" val="64339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11</a:t>
            </a:fld>
            <a:endParaRPr lang="en-US"/>
          </a:p>
        </p:txBody>
      </p:sp>
    </p:spTree>
    <p:extLst>
      <p:ext uri="{BB962C8B-B14F-4D97-AF65-F5344CB8AC3E}">
        <p14:creationId xmlns:p14="http://schemas.microsoft.com/office/powerpoint/2010/main" val="274436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FIXME: "internet video to TV"</a:t>
            </a:r>
          </a:p>
          <a:p>
            <a:r>
              <a:rPr lang="en-US" dirty="0" smtClean="0"/>
              <a:t>   get a better chart</a:t>
            </a:r>
          </a:p>
          <a:p>
            <a:r>
              <a:rPr lang="en-US" dirty="0" smtClean="0"/>
              <a:t>   so</a:t>
            </a:r>
            <a:r>
              <a:rPr lang="en-US" baseline="0" dirty="0" smtClean="0"/>
              <a:t> much more video with </a:t>
            </a:r>
            <a:r>
              <a:rPr lang="en-US" baseline="0" dirty="0" err="1" smtClean="0"/>
              <a:t>google</a:t>
            </a:r>
            <a:r>
              <a:rPr lang="en-US" baseline="0" dirty="0" smtClean="0"/>
              <a:t> glass than when people had </a:t>
            </a:r>
            <a:r>
              <a:rPr lang="en-US" baseline="0" dirty="0" err="1" smtClean="0"/>
              <a:t>sony</a:t>
            </a:r>
            <a:r>
              <a:rPr lang="en-US" baseline="0" dirty="0" smtClean="0"/>
              <a:t> camcorders</a:t>
            </a:r>
            <a:endParaRPr lang="en-US" dirty="0"/>
          </a:p>
        </p:txBody>
      </p:sp>
      <p:sp>
        <p:nvSpPr>
          <p:cNvPr id="4" name="Slide Number Placeholder 3"/>
          <p:cNvSpPr>
            <a:spLocks noGrp="1"/>
          </p:cNvSpPr>
          <p:nvPr>
            <p:ph type="sldNum" sz="quarter" idx="10"/>
          </p:nvPr>
        </p:nvSpPr>
        <p:spPr/>
        <p:txBody>
          <a:bodyPr/>
          <a:lstStyle/>
          <a:p>
            <a:pPr>
              <a:defRPr/>
            </a:pPr>
            <a:fld id="{3D81B42F-0E28-734E-A943-256CE75EF0E9}" type="slidenum">
              <a:rPr lang="en-US" smtClean="0"/>
              <a:pPr>
                <a:defRPr/>
              </a:pPr>
              <a:t>12</a:t>
            </a:fld>
            <a:endParaRPr lang="en-US"/>
          </a:p>
        </p:txBody>
      </p:sp>
    </p:spTree>
    <p:extLst>
      <p:ext uri="{BB962C8B-B14F-4D97-AF65-F5344CB8AC3E}">
        <p14:creationId xmlns:p14="http://schemas.microsoft.com/office/powerpoint/2010/main" val="232001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do that analytics,</a:t>
            </a:r>
            <a:r>
              <a:rPr lang="en-US" baseline="0" dirty="0" smtClean="0"/>
              <a:t> we want…</a:t>
            </a:r>
            <a:endParaRPr lang="en-US" dirty="0" smtClean="0"/>
          </a:p>
          <a:p>
            <a:endParaRPr lang="en-US" dirty="0" smtClean="0"/>
          </a:p>
          <a:p>
            <a:r>
              <a:rPr lang="en-US" dirty="0" smtClean="0"/>
              <a:t>Ability</a:t>
            </a:r>
            <a:r>
              <a:rPr lang="en-US" baseline="0" dirty="0" smtClean="0"/>
              <a:t> to do both</a:t>
            </a:r>
          </a:p>
          <a:p>
            <a:pPr>
              <a:buFontTx/>
              <a:buChar char="-"/>
            </a:pPr>
            <a:r>
              <a:rPr lang="en-US" baseline="0" dirty="0" smtClean="0"/>
              <a:t> Write arbitrary Python code and use library and/or customizable components as library calls</a:t>
            </a:r>
          </a:p>
          <a:p>
            <a:pPr>
              <a:buFontTx/>
              <a:buChar char="-"/>
            </a:pPr>
            <a:r>
              <a:rPr lang="en-US" baseline="0" dirty="0" smtClean="0"/>
              <a:t> Write a more structured code with clear abstractions – more restrictive, but allows for faster/more efficient implementations</a:t>
            </a:r>
          </a:p>
          <a:p>
            <a:pPr>
              <a:buFontTx/>
              <a:buChar char="-"/>
            </a:pPr>
            <a:r>
              <a:rPr lang="en-US" baseline="0" dirty="0" smtClean="0"/>
              <a:t> ? How to guide the programmer which to use ? </a:t>
            </a:r>
          </a:p>
        </p:txBody>
      </p:sp>
      <p:sp>
        <p:nvSpPr>
          <p:cNvPr id="4" name="Slide Number Placeholder 3"/>
          <p:cNvSpPr>
            <a:spLocks noGrp="1"/>
          </p:cNvSpPr>
          <p:nvPr>
            <p:ph type="sldNum" sz="quarter" idx="10"/>
          </p:nvPr>
        </p:nvSpPr>
        <p:spPr/>
        <p:txBody>
          <a:bodyPr/>
          <a:lstStyle/>
          <a:p>
            <a:fld id="{18B3C6D4-2E33-4989-B2D7-61838031B283}" type="slidenum">
              <a:rPr lang="en-US" smtClean="0"/>
              <a:pPr/>
              <a:t>13</a:t>
            </a:fld>
            <a:endParaRPr lang="en-US"/>
          </a:p>
        </p:txBody>
      </p:sp>
    </p:spTree>
    <p:extLst>
      <p:ext uri="{BB962C8B-B14F-4D97-AF65-F5344CB8AC3E}">
        <p14:creationId xmlns:p14="http://schemas.microsoft.com/office/powerpoint/2010/main" val="217123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0144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ASPIRE-logo.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6464" y="349827"/>
            <a:ext cx="5916168" cy="2240973"/>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2800" baseline="0">
                <a:solidFill>
                  <a:schemeClr val="tx2"/>
                </a:solidFill>
              </a:defRPr>
            </a:lvl1pPr>
          </a:lstStyle>
          <a:p>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ucbseal_139_540.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0327" y="4883150"/>
            <a:ext cx="1511300" cy="1511300"/>
          </a:xfrm>
          <a:prstGeom prst="rect">
            <a:avLst/>
          </a:prstGeom>
        </p:spPr>
      </p:pic>
    </p:spTree>
    <p:extLst>
      <p:ext uri="{BB962C8B-B14F-4D97-AF65-F5344CB8AC3E}">
        <p14:creationId xmlns:p14="http://schemas.microsoft.com/office/powerpoint/2010/main" val="244204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3" y="990601"/>
            <a:ext cx="8226425" cy="5257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title"/>
          </p:nvPr>
        </p:nvSpPr>
        <p:spPr bwMode="auto">
          <a:xfrm>
            <a:off x="1219200" y="0"/>
            <a:ext cx="7162800" cy="9144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dirty="0"/>
              <a:t>Click to edit Master title </a:t>
            </a:r>
            <a:r>
              <a:rPr lang="en-US" dirty="0" smtClean="0"/>
              <a:t>style</a:t>
            </a:r>
            <a:br>
              <a:rPr lang="en-US" dirty="0" smtClean="0"/>
            </a:br>
            <a:r>
              <a:rPr lang="en-US" dirty="0" smtClean="0"/>
              <a:t>with two lines of text</a:t>
            </a:r>
            <a:endParaRPr lang="en-US" dirty="0"/>
          </a:p>
        </p:txBody>
      </p:sp>
      <p:pic>
        <p:nvPicPr>
          <p:cNvPr id="2" name="Picture 1" descr="ASPIRE-apple-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46" y="163654"/>
            <a:ext cx="1378646" cy="522145"/>
          </a:xfrm>
          <a:prstGeom prst="rect">
            <a:avLst/>
          </a:prstGeom>
        </p:spPr>
      </p:pic>
      <p:sp>
        <p:nvSpPr>
          <p:cNvPr id="3" name="TextBox 2"/>
          <p:cNvSpPr txBox="1"/>
          <p:nvPr userDrawn="1"/>
        </p:nvSpPr>
        <p:spPr>
          <a:xfrm>
            <a:off x="533400" y="500390"/>
            <a:ext cx="838691" cy="261610"/>
          </a:xfrm>
          <a:prstGeom prst="rect">
            <a:avLst/>
          </a:prstGeom>
          <a:noFill/>
        </p:spPr>
        <p:txBody>
          <a:bodyPr wrap="none" rtlCol="0">
            <a:spAutoFit/>
          </a:bodyPr>
          <a:lstStyle/>
          <a:p>
            <a:r>
              <a:rPr lang="en-US" sz="1100" dirty="0" smtClean="0">
                <a:solidFill>
                  <a:srgbClr val="1B3384"/>
                </a:solidFill>
                <a:latin typeface="Arial Narrow"/>
                <a:cs typeface="Arial Narrow"/>
              </a:rPr>
              <a:t>UC Berkeley</a:t>
            </a:r>
            <a:endParaRPr lang="en-US" sz="1100" dirty="0">
              <a:solidFill>
                <a:srgbClr val="1B3384"/>
              </a:solidFill>
              <a:latin typeface="Arial Narrow"/>
              <a:cs typeface="Arial Narrow"/>
            </a:endParaRPr>
          </a:p>
        </p:txBody>
      </p:sp>
      <p:sp>
        <p:nvSpPr>
          <p:cNvPr id="4" name="TextBox 3"/>
          <p:cNvSpPr txBox="1"/>
          <p:nvPr userDrawn="1"/>
        </p:nvSpPr>
        <p:spPr>
          <a:xfrm>
            <a:off x="7712298" y="6396335"/>
            <a:ext cx="1339403" cy="461665"/>
          </a:xfrm>
          <a:prstGeom prst="rect">
            <a:avLst/>
          </a:prstGeom>
          <a:noFill/>
        </p:spPr>
        <p:txBody>
          <a:bodyPr wrap="square" rtlCol="0">
            <a:spAutoFit/>
          </a:bodyPr>
          <a:lstStyle/>
          <a:p>
            <a:pPr algn="r"/>
            <a:fld id="{94D82423-716B-4341-A070-07A4B263C641}" type="slidenum">
              <a:rPr lang="en-US" smtClean="0">
                <a:latin typeface="Calibri"/>
                <a:cs typeface="Calibri"/>
              </a:rPr>
              <a:t>‹#›</a:t>
            </a:fld>
            <a:endParaRPr lang="en-US" dirty="0" smtClean="0">
              <a:latin typeface="Calibri"/>
              <a:cs typeface="Calibri"/>
            </a:endParaRPr>
          </a:p>
        </p:txBody>
      </p:sp>
    </p:spTree>
  </p:cSld>
  <p:clrMap bg1="lt1" tx1="dk1" bg2="lt2" tx2="dk2" accent1="accent1" accent2="accent2" accent3="accent3" accent4="accent4" accent5="accent5" accent6="accent6" hlink="hlink" folHlink="folHlink"/>
  <p:sldLayoutIdLst>
    <p:sldLayoutId id="2147484228" r:id="rId1"/>
    <p:sldLayoutId id="2147484235" r:id="rId2"/>
    <p:sldLayoutId id="2147484241"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baseline="0">
          <a:solidFill>
            <a:srgbClr val="000081"/>
          </a:solidFill>
          <a:latin typeface="Calibri"/>
          <a:ea typeface="+mj-ea"/>
          <a:cs typeface="Helvetica"/>
        </a:defRPr>
      </a:lvl1pPr>
      <a:lvl2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2pPr>
      <a:lvl3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3pPr>
      <a:lvl4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4pPr>
      <a:lvl5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5pPr>
      <a:lvl6pPr marL="4572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6pPr>
      <a:lvl7pPr marL="9144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7pPr>
      <a:lvl8pPr marL="13716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8pPr>
      <a:lvl9pPr marL="18288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9pPr>
    </p:titleStyle>
    <p:body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0.jp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usinessinsider.com/the-market-for-commercial-drones-2014-2"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businessinsider.com/wearable-technology-market-2013-5"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49376"/>
            <a:ext cx="7772400" cy="1151074"/>
          </a:xfrm>
        </p:spPr>
        <p:txBody>
          <a:bodyPr/>
          <a:lstStyle/>
          <a:p>
            <a:r>
              <a:rPr lang="en-US" sz="3400" b="1" dirty="0" smtClean="0">
                <a:solidFill>
                  <a:srgbClr val="000000"/>
                </a:solidFill>
              </a:rPr>
              <a:t>Application-Driven Research in the </a:t>
            </a:r>
            <a:br>
              <a:rPr lang="en-US" sz="3400" b="1" dirty="0" smtClean="0">
                <a:solidFill>
                  <a:srgbClr val="000000"/>
                </a:solidFill>
              </a:rPr>
            </a:br>
            <a:r>
              <a:rPr lang="en-US" sz="3400" b="1" dirty="0" smtClean="0">
                <a:solidFill>
                  <a:srgbClr val="000000"/>
                </a:solidFill>
              </a:rPr>
              <a:t>ASPIRE Lab</a:t>
            </a:r>
            <a:endParaRPr lang="en-US" dirty="0">
              <a:solidFill>
                <a:srgbClr val="000000"/>
              </a:solidFill>
            </a:endParaRPr>
          </a:p>
        </p:txBody>
      </p:sp>
      <p:sp>
        <p:nvSpPr>
          <p:cNvPr id="5" name="Subtitle 4"/>
          <p:cNvSpPr>
            <a:spLocks noGrp="1"/>
          </p:cNvSpPr>
          <p:nvPr>
            <p:ph type="subTitle" idx="1"/>
          </p:nvPr>
        </p:nvSpPr>
        <p:spPr>
          <a:xfrm>
            <a:off x="729343" y="3743569"/>
            <a:ext cx="7239000" cy="1752600"/>
          </a:xfrm>
        </p:spPr>
        <p:txBody>
          <a:bodyPr>
            <a:noAutofit/>
          </a:bodyPr>
          <a:lstStyle/>
          <a:p>
            <a:pPr>
              <a:spcBef>
                <a:spcPts val="0"/>
              </a:spcBef>
            </a:pPr>
            <a:r>
              <a:rPr lang="en-US" sz="2800" dirty="0" smtClean="0"/>
              <a:t>Michael Anderson</a:t>
            </a:r>
            <a:r>
              <a:rPr lang="en-US" sz="2800" dirty="0"/>
              <a:t>, Khalid Ashraf</a:t>
            </a:r>
            <a:r>
              <a:rPr lang="en-US" sz="2800" dirty="0" smtClean="0"/>
              <a:t>, Gerald </a:t>
            </a:r>
            <a:r>
              <a:rPr lang="en-US" sz="2800" dirty="0" err="1" smtClean="0"/>
              <a:t>Friedland</a:t>
            </a:r>
            <a:r>
              <a:rPr lang="en-US" sz="2800" dirty="0" smtClean="0"/>
              <a:t>, </a:t>
            </a:r>
            <a:r>
              <a:rPr lang="en-US" u="sng" dirty="0">
                <a:solidFill>
                  <a:schemeClr val="tx2"/>
                </a:solidFill>
              </a:rPr>
              <a:t>Forrest </a:t>
            </a:r>
            <a:r>
              <a:rPr lang="en-US" u="sng" dirty="0" smtClean="0">
                <a:solidFill>
                  <a:schemeClr val="tx2"/>
                </a:solidFill>
              </a:rPr>
              <a:t>Iandola</a:t>
            </a:r>
            <a:r>
              <a:rPr lang="en-US" sz="2800" dirty="0" smtClean="0"/>
              <a:t>, Peter </a:t>
            </a:r>
            <a:r>
              <a:rPr lang="en-US" sz="2800" dirty="0"/>
              <a:t>Jin, Matt </a:t>
            </a:r>
            <a:r>
              <a:rPr lang="en-US" sz="2800" dirty="0" err="1" smtClean="0"/>
              <a:t>Moskewicz</a:t>
            </a:r>
            <a:r>
              <a:rPr lang="en-US" sz="2800" dirty="0" smtClean="0"/>
              <a:t>, Zach </a:t>
            </a:r>
            <a:r>
              <a:rPr lang="en-US" sz="2800" dirty="0" err="1"/>
              <a:t>Rowisnki</a:t>
            </a:r>
            <a:r>
              <a:rPr lang="en-US" sz="2800" dirty="0"/>
              <a:t>, Kurt </a:t>
            </a:r>
            <a:r>
              <a:rPr lang="en-US" sz="2800" dirty="0" err="1" smtClean="0"/>
              <a:t>Keutzer</a:t>
            </a:r>
            <a:r>
              <a:rPr lang="en-US" sz="2800" dirty="0" smtClean="0"/>
              <a:t>, </a:t>
            </a:r>
          </a:p>
          <a:p>
            <a:pPr>
              <a:spcBef>
                <a:spcPts val="0"/>
              </a:spcBef>
            </a:pPr>
            <a:r>
              <a:rPr lang="en-US" sz="2800" dirty="0" smtClean="0"/>
              <a:t>and former members of the PALLAS team </a:t>
            </a:r>
            <a:endParaRPr lang="en-US" sz="2400" b="1" dirty="0" smtClean="0">
              <a:solidFill>
                <a:srgbClr val="000000"/>
              </a:solidFill>
              <a:latin typeface="Courier"/>
              <a:cs typeface="Courier"/>
            </a:endParaRPr>
          </a:p>
        </p:txBody>
      </p:sp>
      <p:sp>
        <p:nvSpPr>
          <p:cNvPr id="2" name="TextBox 1"/>
          <p:cNvSpPr txBox="1"/>
          <p:nvPr/>
        </p:nvSpPr>
        <p:spPr>
          <a:xfrm>
            <a:off x="4757198" y="1844592"/>
            <a:ext cx="184666" cy="461665"/>
          </a:xfrm>
          <a:prstGeom prst="rect">
            <a:avLst/>
          </a:prstGeom>
          <a:noFill/>
        </p:spPr>
        <p:txBody>
          <a:bodyPr wrap="none" rtlCol="0">
            <a:spAutoFit/>
          </a:bodyPr>
          <a:lstStyle/>
          <a:p>
            <a:endParaRPr lang="en-US" dirty="0"/>
          </a:p>
        </p:txBody>
      </p:sp>
      <p:sp>
        <p:nvSpPr>
          <p:cNvPr id="6" name="Title 4"/>
          <p:cNvSpPr txBox="1">
            <a:spLocks/>
          </p:cNvSpPr>
          <p:nvPr/>
        </p:nvSpPr>
        <p:spPr>
          <a:xfrm>
            <a:off x="1552137" y="6154896"/>
            <a:ext cx="5422471" cy="4389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atin typeface="Courier New" panose="02070309020205020404" pitchFamily="49" charset="0"/>
                <a:ea typeface="ＭＳ Ｐゴシック" charset="-128"/>
                <a:cs typeface="Courier New" panose="02070309020205020404" pitchFamily="49" charset="0"/>
              </a:rPr>
              <a:t>forresti@eecs.berkeley.edu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Wearable/Mobile Application: </a:t>
            </a:r>
            <a:br>
              <a:rPr lang="en-US" dirty="0" smtClean="0"/>
            </a:br>
            <a:r>
              <a:rPr lang="en-US" dirty="0" smtClean="0"/>
              <a:t>Depth of Field</a:t>
            </a:r>
            <a:endParaRPr lang="en-US" dirty="0"/>
          </a:p>
        </p:txBody>
      </p:sp>
      <p:pic>
        <p:nvPicPr>
          <p:cNvPr id="4" name="Picture 3"/>
          <p:cNvPicPr>
            <a:picLocks noChangeAspect="1"/>
          </p:cNvPicPr>
          <p:nvPr/>
        </p:nvPicPr>
        <p:blipFill>
          <a:blip r:embed="rId3"/>
          <a:stretch>
            <a:fillRect/>
          </a:stretch>
        </p:blipFill>
        <p:spPr>
          <a:xfrm>
            <a:off x="4157593" y="1651001"/>
            <a:ext cx="4879876" cy="2539999"/>
          </a:xfrm>
          <a:prstGeom prst="rect">
            <a:avLst/>
          </a:prstGeom>
        </p:spPr>
      </p:pic>
      <p:sp>
        <p:nvSpPr>
          <p:cNvPr id="7" name="Content Placeholder 4"/>
          <p:cNvSpPr txBox="1">
            <a:spLocks/>
          </p:cNvSpPr>
          <p:nvPr/>
        </p:nvSpPr>
        <p:spPr>
          <a:xfrm>
            <a:off x="147521" y="878996"/>
            <a:ext cx="3993443" cy="5091288"/>
          </a:xfrm>
          <a:prstGeom prst="rect">
            <a:avLst/>
          </a:prstGeom>
        </p:spPr>
        <p:txBody>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342900" lvl="1" indent="-342900">
              <a:spcBef>
                <a:spcPct val="20000"/>
              </a:spcBef>
              <a:buClr>
                <a:srgbClr val="000080"/>
              </a:buClr>
              <a:buSzPct val="150000"/>
              <a:buFont typeface="Wingdings" pitchFamily="2" charset="2"/>
              <a:buChar char="§"/>
              <a:defRPr/>
            </a:pPr>
            <a:r>
              <a:rPr lang="en-US" sz="2000" dirty="0" smtClean="0">
                <a:latin typeface="Helvetica"/>
              </a:rPr>
              <a:t>Use our Optical </a:t>
            </a:r>
            <a:r>
              <a:rPr lang="en-US" sz="2000" dirty="0">
                <a:latin typeface="Helvetica"/>
              </a:rPr>
              <a:t>Flow application capability for high-quality </a:t>
            </a:r>
            <a:r>
              <a:rPr lang="en-US" sz="2000" dirty="0" smtClean="0">
                <a:latin typeface="Helvetica"/>
              </a:rPr>
              <a:t>depth maps on </a:t>
            </a:r>
            <a:r>
              <a:rPr lang="en-US" sz="2000" b="1" dirty="0" smtClean="0">
                <a:latin typeface="Helvetica"/>
              </a:rPr>
              <a:t>mobile/wearable </a:t>
            </a:r>
            <a:r>
              <a:rPr lang="en-US" sz="2000" dirty="0" smtClean="0">
                <a:latin typeface="Helvetica"/>
              </a:rPr>
              <a:t>devices</a:t>
            </a:r>
          </a:p>
          <a:p>
            <a:pPr marL="342900" lvl="1" indent="-342900">
              <a:spcBef>
                <a:spcPct val="20000"/>
              </a:spcBef>
              <a:buClr>
                <a:srgbClr val="000080"/>
              </a:buClr>
              <a:buSzPct val="150000"/>
              <a:buFont typeface="Wingdings" pitchFamily="2" charset="2"/>
              <a:buChar char="§"/>
              <a:defRPr/>
            </a:pPr>
            <a:r>
              <a:rPr lang="en-US" sz="2000" dirty="0">
                <a:latin typeface="Helvetica"/>
              </a:rPr>
              <a:t>A depth map improves object recognition [1] and has other uses [2</a:t>
            </a:r>
            <a:r>
              <a:rPr lang="en-US" sz="2000" dirty="0" smtClean="0">
                <a:latin typeface="Helvetica"/>
              </a:rPr>
              <a:t>]</a:t>
            </a:r>
          </a:p>
          <a:p>
            <a:pPr marL="342900" lvl="1" indent="-342900">
              <a:spcBef>
                <a:spcPct val="20000"/>
              </a:spcBef>
              <a:buClr>
                <a:srgbClr val="000080"/>
              </a:buClr>
              <a:buSzPct val="150000"/>
              <a:buFont typeface="Wingdings" pitchFamily="2" charset="2"/>
              <a:buChar char="§"/>
              <a:defRPr/>
            </a:pPr>
            <a:r>
              <a:rPr lang="en-US" sz="2000" dirty="0" smtClean="0">
                <a:latin typeface="Helvetica"/>
              </a:rPr>
              <a:t>Achieving 0.2 GFLOPS/W on mobile GPU (see Michael Anderson's poster)</a:t>
            </a:r>
            <a:endParaRPr lang="en-US" sz="2000" dirty="0">
              <a:latin typeface="Helvetica"/>
            </a:endParaRPr>
          </a:p>
          <a:p>
            <a:pPr marL="0" lvl="1" indent="0">
              <a:spcBef>
                <a:spcPct val="20000"/>
              </a:spcBef>
              <a:buClr>
                <a:srgbClr val="000080"/>
              </a:buClr>
              <a:buSzPct val="150000"/>
              <a:buNone/>
              <a:defRPr/>
            </a:pPr>
            <a:endParaRPr lang="en-US" sz="2000" dirty="0" smtClean="0">
              <a:latin typeface="Helvetica"/>
            </a:endParaRPr>
          </a:p>
          <a:p>
            <a:pPr marL="0" lvl="1" indent="0">
              <a:spcBef>
                <a:spcPct val="20000"/>
              </a:spcBef>
              <a:buClr>
                <a:srgbClr val="000080"/>
              </a:buClr>
              <a:buSzPct val="150000"/>
              <a:buNone/>
              <a:defRPr/>
            </a:pPr>
            <a:endParaRPr lang="en-US" sz="2000" dirty="0" smtClean="0">
              <a:latin typeface="Helvetica"/>
            </a:endParaRPr>
          </a:p>
        </p:txBody>
      </p:sp>
      <p:sp>
        <p:nvSpPr>
          <p:cNvPr id="8" name="Rectangle 7"/>
          <p:cNvSpPr/>
          <p:nvPr/>
        </p:nvSpPr>
        <p:spPr>
          <a:xfrm>
            <a:off x="152846" y="5569125"/>
            <a:ext cx="8309723" cy="738664"/>
          </a:xfrm>
          <a:prstGeom prst="rect">
            <a:avLst/>
          </a:prstGeom>
        </p:spPr>
        <p:txBody>
          <a:bodyPr wrap="square">
            <a:spAutoFit/>
          </a:bodyPr>
          <a:lstStyle/>
          <a:p>
            <a:r>
              <a:rPr lang="en-US" sz="1400" dirty="0" smtClean="0"/>
              <a:t>[2] </a:t>
            </a:r>
            <a:r>
              <a:rPr lang="en-US" sz="1400" i="1" dirty="0" smtClean="0"/>
              <a:t>Lens </a:t>
            </a:r>
            <a:r>
              <a:rPr lang="en-US" sz="1400" i="1" dirty="0"/>
              <a:t>Blur in the new Google Camera </a:t>
            </a:r>
            <a:r>
              <a:rPr lang="en-US" sz="1400" i="1" dirty="0" smtClean="0"/>
              <a:t>app. </a:t>
            </a:r>
            <a:r>
              <a:rPr lang="en-US" sz="1400" dirty="0" smtClean="0"/>
              <a:t>Google Research Blog</a:t>
            </a:r>
          </a:p>
          <a:p>
            <a:r>
              <a:rPr lang="en-US" sz="1400" dirty="0"/>
              <a:t>http://</a:t>
            </a:r>
            <a:r>
              <a:rPr lang="en-US" sz="1400" dirty="0" err="1"/>
              <a:t>googleresearch.blogspot.com</a:t>
            </a:r>
            <a:r>
              <a:rPr lang="en-US" sz="1400" dirty="0"/>
              <a:t>/2014/04/lens-blur-in-new-</a:t>
            </a:r>
            <a:r>
              <a:rPr lang="en-US" sz="1400" dirty="0" err="1"/>
              <a:t>google</a:t>
            </a:r>
            <a:r>
              <a:rPr lang="en-US" sz="1400" dirty="0"/>
              <a:t>-camera-</a:t>
            </a:r>
            <a:r>
              <a:rPr lang="en-US" sz="1400" dirty="0" err="1" smtClean="0"/>
              <a:t>app.html</a:t>
            </a:r>
            <a:endParaRPr lang="en-US" sz="1400" dirty="0" smtClean="0"/>
          </a:p>
          <a:p>
            <a:endParaRPr lang="en-US" sz="1400" dirty="0"/>
          </a:p>
        </p:txBody>
      </p:sp>
      <p:sp>
        <p:nvSpPr>
          <p:cNvPr id="9" name="Rectangle 8"/>
          <p:cNvSpPr/>
          <p:nvPr/>
        </p:nvSpPr>
        <p:spPr>
          <a:xfrm>
            <a:off x="152817" y="4865225"/>
            <a:ext cx="8494889" cy="523220"/>
          </a:xfrm>
          <a:prstGeom prst="rect">
            <a:avLst/>
          </a:prstGeom>
        </p:spPr>
        <p:txBody>
          <a:bodyPr wrap="square">
            <a:spAutoFit/>
          </a:bodyPr>
          <a:lstStyle/>
          <a:p>
            <a:r>
              <a:rPr lang="en-US" sz="1400" dirty="0" smtClean="0"/>
              <a:t>[1] </a:t>
            </a:r>
            <a:r>
              <a:rPr lang="en-US" sz="1400" dirty="0"/>
              <a:t>Bo, L., </a:t>
            </a:r>
            <a:r>
              <a:rPr lang="en-US" sz="1400" dirty="0" err="1"/>
              <a:t>Ren</a:t>
            </a:r>
            <a:r>
              <a:rPr lang="en-US" sz="1400" dirty="0"/>
              <a:t>, X., &amp; Fox, D. (2013, January). Unsupervised feature learning for RGB-D based object recognition. In </a:t>
            </a:r>
            <a:r>
              <a:rPr lang="en-US" sz="1400" i="1" dirty="0"/>
              <a:t>Experimental Robotics</a:t>
            </a:r>
            <a:r>
              <a:rPr lang="en-US" sz="1400" dirty="0"/>
              <a:t> (pp. 387-402). Springer International Publishing</a:t>
            </a:r>
            <a:r>
              <a:rPr lang="en-US" sz="1400" dirty="0" smtClean="0"/>
              <a:t>.</a:t>
            </a:r>
          </a:p>
        </p:txBody>
      </p:sp>
      <p:sp>
        <p:nvSpPr>
          <p:cNvPr id="10"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3050370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1" y="50800"/>
            <a:ext cx="7112000" cy="1137920"/>
          </a:xfrm>
        </p:spPr>
        <p:txBody>
          <a:bodyPr/>
          <a:lstStyle/>
          <a:p>
            <a:r>
              <a:rPr lang="en-US" dirty="0"/>
              <a:t>Patterns in </a:t>
            </a:r>
            <a:r>
              <a:rPr lang="en-US" dirty="0" smtClean="0"/>
              <a:t>Wearable Computer </a:t>
            </a:r>
            <a:r>
              <a:rPr lang="en-US" dirty="0"/>
              <a:t>Vision</a:t>
            </a:r>
          </a:p>
        </p:txBody>
      </p:sp>
      <p:graphicFrame>
        <p:nvGraphicFramePr>
          <p:cNvPr id="3" name="Table 2"/>
          <p:cNvGraphicFramePr>
            <a:graphicFrameLocks noGrp="1"/>
          </p:cNvGraphicFramePr>
          <p:nvPr>
            <p:extLst>
              <p:ext uri="{D42A27DB-BD31-4B8C-83A1-F6EECF244321}">
                <p14:modId xmlns:p14="http://schemas.microsoft.com/office/powerpoint/2010/main" val="749458251"/>
              </p:ext>
            </p:extLst>
          </p:nvPr>
        </p:nvGraphicFramePr>
        <p:xfrm>
          <a:off x="202701" y="1457960"/>
          <a:ext cx="4854100" cy="5012424"/>
        </p:xfrm>
        <a:graphic>
          <a:graphicData uri="http://schemas.openxmlformats.org/drawingml/2006/table">
            <a:tbl>
              <a:tblPr/>
              <a:tblGrid>
                <a:gridCol w="2056056"/>
                <a:gridCol w="301563"/>
                <a:gridCol w="274320"/>
                <a:gridCol w="294640"/>
                <a:gridCol w="268616"/>
                <a:gridCol w="305173"/>
                <a:gridCol w="335029"/>
                <a:gridCol w="1018703"/>
              </a:tblGrid>
              <a:tr h="1708434">
                <a:tc>
                  <a:txBody>
                    <a:bodyPr/>
                    <a:lstStyle/>
                    <a:p>
                      <a:pPr algn="dist" fontAlgn="auto"/>
                      <a:endParaRPr lang="nb-NO" sz="10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FFFF"/>
                    </a:solidFill>
                  </a:tcPr>
                </a:tc>
                <a:tc>
                  <a:txBody>
                    <a:bodyPr/>
                    <a:lstStyle/>
                    <a:p>
                      <a:pPr algn="l" fontAlgn="b"/>
                      <a:r>
                        <a:rPr lang="en-US" sz="1400" b="0" i="0" u="none" strike="noStrike" dirty="0" smtClean="0">
                          <a:effectLst/>
                          <a:latin typeface="Arial"/>
                        </a:rPr>
                        <a:t> Web </a:t>
                      </a:r>
                      <a:r>
                        <a:rPr lang="en-US" sz="1400" b="0" i="0" u="none" strike="noStrike" dirty="0">
                          <a:effectLst/>
                          <a:latin typeface="Arial"/>
                        </a:rPr>
                        <a:t>Search</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Social </a:t>
                      </a:r>
                      <a:r>
                        <a:rPr lang="en-US" sz="1400" b="0" i="0" u="none" strike="noStrike" dirty="0">
                          <a:effectLst/>
                          <a:latin typeface="Arial"/>
                        </a:rPr>
                        <a:t>Networks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_tradnl" sz="1400" b="0" i="0" u="none" strike="noStrike" dirty="0" smtClean="0">
                          <a:effectLst/>
                          <a:latin typeface="Arial"/>
                        </a:rPr>
                        <a:t> </a:t>
                      </a:r>
                      <a:r>
                        <a:rPr lang="es-ES_tradnl" sz="1400" b="0" i="0" u="none" strike="noStrike" dirty="0" err="1" smtClean="0">
                          <a:effectLst/>
                          <a:latin typeface="Arial"/>
                        </a:rPr>
                        <a:t>Database</a:t>
                      </a:r>
                      <a:endParaRPr lang="es-ES_tradnl"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400" b="0" i="0" u="none" strike="noStrike" dirty="0" smtClean="0">
                          <a:effectLst/>
                          <a:latin typeface="Arial"/>
                        </a:rPr>
                        <a:t>B</a:t>
                      </a:r>
                      <a:r>
                        <a:rPr lang="en-US" sz="1400" b="0" i="0" u="none" strike="noStrike" dirty="0" err="1" smtClean="0">
                          <a:effectLst/>
                          <a:latin typeface="Arial"/>
                        </a:rPr>
                        <a:t>i</a:t>
                      </a:r>
                      <a:r>
                        <a:rPr lang="de-DE" sz="1400" b="0" i="0" u="none" strike="noStrike" dirty="0" err="1" smtClean="0">
                          <a:effectLst/>
                          <a:latin typeface="Arial"/>
                        </a:rPr>
                        <a:t>g</a:t>
                      </a:r>
                      <a:r>
                        <a:rPr lang="de-DE" sz="1400" b="0" i="0" u="none" strike="noStrike" baseline="0" dirty="0" smtClean="0">
                          <a:effectLst/>
                          <a:latin typeface="Arial"/>
                        </a:rPr>
                        <a:t> Data </a:t>
                      </a:r>
                      <a:r>
                        <a:rPr lang="de-DE" sz="1400" b="0" i="0" u="none" strike="noStrike" baseline="0" dirty="0" err="1" smtClean="0">
                          <a:effectLst/>
                          <a:latin typeface="Arial"/>
                        </a:rPr>
                        <a:t>Analytics</a:t>
                      </a:r>
                      <a:endParaRPr lang="de-DE"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HPC</a:t>
                      </a:r>
                      <a:endParaRPr lang="en-US"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a:t>
                      </a:r>
                      <a:r>
                        <a:rPr lang="hu-HU" sz="1400" b="0" i="0" u="none" strike="noStrike" dirty="0" smtClean="0">
                          <a:effectLst/>
                          <a:latin typeface="Arial"/>
                        </a:rPr>
                        <a:t>Genomics</a:t>
                      </a:r>
                      <a:endParaRPr lang="hu-HU"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smtClean="0">
                          <a:effectLst/>
                          <a:latin typeface="Arial"/>
                        </a:rPr>
                        <a:t>UAV &amp; </a:t>
                      </a:r>
                      <a:r>
                        <a:rPr lang="en-US" sz="1400" b="1" i="0" u="none" strike="noStrike" dirty="0" smtClean="0">
                          <a:effectLst/>
                          <a:latin typeface="Arial"/>
                        </a:rPr>
                        <a:t>Wearable</a:t>
                      </a:r>
                      <a:r>
                        <a:rPr lang="en-US" sz="1400" b="0" i="0" u="none" strike="noStrike" dirty="0">
                          <a:effectLst/>
                          <a:latin typeface="Arial"/>
                        </a:rPr>
                        <a:t/>
                      </a:r>
                      <a:br>
                        <a:rPr lang="en-US" sz="1400" b="0" i="0" u="none" strike="noStrike" dirty="0">
                          <a:effectLst/>
                          <a:latin typeface="Arial"/>
                        </a:rPr>
                      </a:br>
                      <a:r>
                        <a:rPr lang="en-US" sz="1400" b="0" i="0" u="none" strike="noStrike" dirty="0">
                          <a:effectLst/>
                          <a:latin typeface="Arial"/>
                        </a:rPr>
                        <a:t> Vision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382">
                <a:tc>
                  <a:txBody>
                    <a:bodyPr/>
                    <a:lstStyle/>
                    <a:p>
                      <a:pPr algn="l" fontAlgn="b"/>
                      <a:r>
                        <a:rPr lang="en-US" sz="1400" b="1" i="0" u="none" strike="noStrike" dirty="0">
                          <a:effectLst/>
                          <a:latin typeface="Arial"/>
                        </a:rPr>
                        <a:t>Graph Algorithms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r>
              <a:tr h="252382">
                <a:tc>
                  <a:txBody>
                    <a:bodyPr/>
                    <a:lstStyle/>
                    <a:p>
                      <a:pPr algn="l" fontAlgn="b"/>
                      <a:r>
                        <a:rPr lang="en-US" sz="1400" b="1" i="0" u="none" strike="noStrike" dirty="0">
                          <a:effectLst/>
                          <a:latin typeface="Arial"/>
                        </a:rPr>
                        <a:t>Graphical Models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r>
              <a:tr h="252382">
                <a:tc>
                  <a:txBody>
                    <a:bodyPr/>
                    <a:lstStyle/>
                    <a:p>
                      <a:pPr algn="l" fontAlgn="b"/>
                      <a:r>
                        <a:rPr lang="de-DE" sz="1400" b="1" i="0" u="none" strike="noStrike" dirty="0">
                          <a:effectLst/>
                          <a:latin typeface="Arial"/>
                        </a:rPr>
                        <a:t>Backtrack / B&amp;B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Finite State </a:t>
                      </a:r>
                      <a:r>
                        <a:rPr lang="de-DE" sz="1400" b="1" i="0" u="none" strike="noStrike" dirty="0" smtClean="0">
                          <a:effectLst/>
                          <a:latin typeface="Arial"/>
                        </a:rPr>
                        <a:t>Machines</a:t>
                      </a:r>
                      <a:endParaRPr lang="de-DE"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nl-NL" sz="1400" b="1" i="0" u="none" strike="noStrike" kern="1200" dirty="0">
                          <a:solidFill>
                            <a:schemeClr val="tx1"/>
                          </a:solidFill>
                          <a:effectLst/>
                          <a:latin typeface="Arial"/>
                          <a:ea typeface="+mn-ea"/>
                          <a:cs typeface="+mn-cs"/>
                        </a:rPr>
                        <a:t>Circuits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Dynamic </a:t>
                      </a:r>
                      <a:r>
                        <a:rPr lang="en-US" sz="1400" b="1" i="0" u="none" strike="noStrike" dirty="0" smtClean="0">
                          <a:effectLst/>
                          <a:latin typeface="Arial"/>
                        </a:rPr>
                        <a:t>Programming</a:t>
                      </a:r>
                      <a:endParaRPr lang="en-US"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N-Body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2382">
                <a:tc>
                  <a:txBody>
                    <a:bodyPr/>
                    <a:lstStyle/>
                    <a:p>
                      <a:pPr algn="l" fontAlgn="b"/>
                      <a:r>
                        <a:rPr lang="en-US" sz="1400" b="1" i="0" u="none" strike="noStrike" dirty="0">
                          <a:effectLst/>
                          <a:latin typeface="Arial"/>
                        </a:rPr>
                        <a:t>Unstructured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da-DK" sz="1400" b="1" i="0" u="none" strike="noStrike" dirty="0">
                          <a:effectLst/>
                          <a:latin typeface="Arial"/>
                        </a:rPr>
                        <a:t>Dense Matrix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s-ES_tradnl" sz="1400" b="1" i="0" u="none" strike="noStrike" dirty="0" err="1">
                          <a:effectLst/>
                          <a:latin typeface="Arial"/>
                        </a:rPr>
                        <a:t>Sparse</a:t>
                      </a:r>
                      <a:r>
                        <a:rPr lang="es-ES_tradnl" sz="1400" b="1" i="0" u="none" strike="noStrike" dirty="0">
                          <a:effectLst/>
                          <a:latin typeface="Arial"/>
                        </a:rPr>
                        <a:t> </a:t>
                      </a:r>
                      <a:r>
                        <a:rPr lang="es-ES_tradnl" sz="1400" b="1" i="0" u="none" strike="noStrike" dirty="0" err="1">
                          <a:effectLst/>
                          <a:latin typeface="Arial"/>
                        </a:rPr>
                        <a:t>Matrix</a:t>
                      </a:r>
                      <a:endParaRPr lang="es-ES_tradnl"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r>
              <a:tr h="252382">
                <a:tc>
                  <a:txBody>
                    <a:bodyPr/>
                    <a:lstStyle/>
                    <a:p>
                      <a:pPr algn="l" fontAlgn="b"/>
                      <a:r>
                        <a:rPr lang="en-US" sz="1400" b="1" i="0" u="none" strike="noStrike" dirty="0">
                          <a:effectLst/>
                          <a:latin typeface="Arial"/>
                        </a:rPr>
                        <a:t>Spectral (FFT)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75406">
                <a:tc>
                  <a:txBody>
                    <a:bodyPr/>
                    <a:lstStyle/>
                    <a:p>
                      <a:pPr algn="l" fontAlgn="b"/>
                      <a:r>
                        <a:rPr lang="en-US" sz="1400" b="1" i="0" u="none" strike="noStrike" dirty="0">
                          <a:effectLst/>
                          <a:latin typeface="Arial"/>
                        </a:rPr>
                        <a:t>Monte Carlo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4" name="Content Placeholder 2"/>
          <p:cNvSpPr txBox="1">
            <a:spLocks noGrp="1"/>
          </p:cNvSpPr>
          <p:nvPr>
            <p:ph idx="1"/>
          </p:nvPr>
        </p:nvSpPr>
        <p:spPr bwMode="auto">
          <a:xfrm>
            <a:off x="1249181" y="1457960"/>
            <a:ext cx="864099" cy="6756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eaLnBrk="0" hangingPunct="0">
              <a:spcBef>
                <a:spcPct val="20000"/>
              </a:spcBef>
              <a:buClr>
                <a:srgbClr val="000080"/>
              </a:buClr>
              <a:buSzPct val="85000"/>
              <a:buNone/>
              <a:defRPr/>
            </a:pPr>
            <a:r>
              <a:rPr lang="en-US" sz="2600" dirty="0" smtClean="0">
                <a:cs typeface="Calibri"/>
              </a:rPr>
              <a:t>Apps</a:t>
            </a:r>
            <a:endParaRPr lang="en-US" sz="2600" dirty="0">
              <a:cs typeface="Calibri"/>
            </a:endParaRPr>
          </a:p>
        </p:txBody>
      </p:sp>
      <p:sp>
        <p:nvSpPr>
          <p:cNvPr id="16" name="Content Placeholder 2"/>
          <p:cNvSpPr txBox="1">
            <a:spLocks/>
          </p:cNvSpPr>
          <p:nvPr/>
        </p:nvSpPr>
        <p:spPr bwMode="auto">
          <a:xfrm>
            <a:off x="202701" y="2707640"/>
            <a:ext cx="1341619" cy="3708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spcBef>
                <a:spcPct val="20000"/>
              </a:spcBef>
              <a:buFont typeface="Wingdings" charset="2"/>
              <a:buNone/>
              <a:defRPr/>
            </a:pPr>
            <a:r>
              <a:rPr lang="en-US" sz="2600" dirty="0" smtClean="0">
                <a:cs typeface="Calibri"/>
              </a:rPr>
              <a:t>Patterns</a:t>
            </a:r>
            <a:endParaRPr lang="en-US" sz="2600" dirty="0">
              <a:cs typeface="Calibri"/>
            </a:endParaRPr>
          </a:p>
        </p:txBody>
      </p:sp>
      <p:sp>
        <p:nvSpPr>
          <p:cNvPr id="6"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2766780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 #3: Big Data Analytics</a:t>
            </a:r>
            <a:endParaRPr lang="en-US" dirty="0"/>
          </a:p>
        </p:txBody>
      </p:sp>
      <p:sp>
        <p:nvSpPr>
          <p:cNvPr id="5" name="Content Placeholder 3"/>
          <p:cNvSpPr txBox="1">
            <a:spLocks/>
          </p:cNvSpPr>
          <p:nvPr/>
        </p:nvSpPr>
        <p:spPr bwMode="auto">
          <a:xfrm>
            <a:off x="687562" y="753584"/>
            <a:ext cx="7926387" cy="1021079"/>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r>
              <a:rPr lang="en-US" kern="0" dirty="0" smtClean="0"/>
              <a:t>Big Data Analytics: Making sense out of a tsunami of consumer generated video media</a:t>
            </a:r>
          </a:p>
        </p:txBody>
      </p:sp>
      <p:sp>
        <p:nvSpPr>
          <p:cNvPr id="15" name="TextBox 14"/>
          <p:cNvSpPr txBox="1"/>
          <p:nvPr/>
        </p:nvSpPr>
        <p:spPr>
          <a:xfrm>
            <a:off x="1654129" y="6069463"/>
            <a:ext cx="6465471" cy="707886"/>
          </a:xfrm>
          <a:prstGeom prst="rect">
            <a:avLst/>
          </a:prstGeom>
          <a:noFill/>
          <a:ln>
            <a:solidFill>
              <a:schemeClr val="accent2"/>
            </a:solidFill>
          </a:ln>
        </p:spPr>
        <p:txBody>
          <a:bodyPr wrap="square" rtlCol="0">
            <a:spAutoFit/>
          </a:bodyPr>
          <a:lstStyle/>
          <a:p>
            <a:r>
              <a:rPr lang="en-US" sz="2000" dirty="0"/>
              <a:t>Source: Cisco Visual Networking Index: Global Mobile Data Traffic Forecast Update, 2013–2018</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34" y="2427814"/>
            <a:ext cx="1674226" cy="2232300"/>
          </a:xfrm>
          <a:prstGeom prst="rect">
            <a:avLst/>
          </a:prstGeom>
          <a:effectLst>
            <a:glow rad="50800">
              <a:schemeClr val="tx1">
                <a:alpha val="75000"/>
              </a:schemeClr>
            </a:glow>
          </a:effectLst>
        </p:spPr>
      </p:pic>
      <p:pic>
        <p:nvPicPr>
          <p:cNvPr id="9" name="Picture 8"/>
          <p:cNvPicPr>
            <a:picLocks noChangeAspect="1"/>
          </p:cNvPicPr>
          <p:nvPr/>
        </p:nvPicPr>
        <p:blipFill>
          <a:blip r:embed="rId4"/>
          <a:stretch>
            <a:fillRect/>
          </a:stretch>
        </p:blipFill>
        <p:spPr>
          <a:xfrm>
            <a:off x="2646414" y="1745562"/>
            <a:ext cx="6024965" cy="3687825"/>
          </a:xfrm>
          <a:prstGeom prst="rect">
            <a:avLst/>
          </a:prstGeom>
        </p:spPr>
      </p:pic>
      <p:sp>
        <p:nvSpPr>
          <p:cNvPr id="10" name="TextBox 9"/>
          <p:cNvSpPr txBox="1"/>
          <p:nvPr/>
        </p:nvSpPr>
        <p:spPr>
          <a:xfrm>
            <a:off x="2728867" y="1807862"/>
            <a:ext cx="4120628" cy="461665"/>
          </a:xfrm>
          <a:prstGeom prst="rect">
            <a:avLst/>
          </a:prstGeom>
          <a:noFill/>
          <a:ln>
            <a:noFill/>
          </a:ln>
        </p:spPr>
        <p:txBody>
          <a:bodyPr wrap="square" rtlCol="0">
            <a:spAutoFit/>
          </a:bodyPr>
          <a:lstStyle/>
          <a:p>
            <a:r>
              <a:rPr lang="en-US" dirty="0" smtClean="0">
                <a:solidFill>
                  <a:schemeClr val="bg1"/>
                </a:solidFill>
              </a:rPr>
              <a:t>Mobile data traffic projection</a:t>
            </a:r>
            <a:endParaRPr lang="en-US" dirty="0">
              <a:solidFill>
                <a:schemeClr val="bg1"/>
              </a:solidFill>
            </a:endParaRPr>
          </a:p>
        </p:txBody>
      </p:sp>
      <p:sp>
        <p:nvSpPr>
          <p:cNvPr id="11" name="TextBox 10"/>
          <p:cNvSpPr txBox="1"/>
          <p:nvPr/>
        </p:nvSpPr>
        <p:spPr>
          <a:xfrm>
            <a:off x="4136252" y="2685418"/>
            <a:ext cx="1548980" cy="830997"/>
          </a:xfrm>
          <a:prstGeom prst="rect">
            <a:avLst/>
          </a:prstGeom>
          <a:solidFill>
            <a:srgbClr val="FFFF00"/>
          </a:solidFill>
          <a:ln>
            <a:noFill/>
          </a:ln>
        </p:spPr>
        <p:txBody>
          <a:bodyPr wrap="square" rtlCol="0">
            <a:spAutoFit/>
          </a:bodyPr>
          <a:lstStyle/>
          <a:p>
            <a:r>
              <a:rPr lang="en-US" dirty="0" smtClean="0"/>
              <a:t>2/3 of this is video</a:t>
            </a:r>
            <a:endParaRPr lang="en-US" dirty="0"/>
          </a:p>
        </p:txBody>
      </p:sp>
    </p:spTree>
    <p:extLst>
      <p:ext uri="{BB962C8B-B14F-4D97-AF65-F5344CB8AC3E}">
        <p14:creationId xmlns:p14="http://schemas.microsoft.com/office/powerpoint/2010/main" val="321268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PyCASP</a:t>
            </a:r>
            <a:r>
              <a:rPr lang="en-US" dirty="0" smtClean="0"/>
              <a:t> SEJITS Framework for Big Data Multimedia Analysis</a:t>
            </a:r>
            <a:endParaRPr lang="en-US" dirty="0"/>
          </a:p>
        </p:txBody>
      </p:sp>
      <p:grpSp>
        <p:nvGrpSpPr>
          <p:cNvPr id="88" name="Group 87"/>
          <p:cNvGrpSpPr/>
          <p:nvPr/>
        </p:nvGrpSpPr>
        <p:grpSpPr>
          <a:xfrm>
            <a:off x="692258" y="1245262"/>
            <a:ext cx="3046194" cy="1252306"/>
            <a:chOff x="593177" y="951756"/>
            <a:chExt cx="3046194" cy="1252306"/>
          </a:xfrm>
        </p:grpSpPr>
        <p:grpSp>
          <p:nvGrpSpPr>
            <p:cNvPr id="90" name="Group 41"/>
            <p:cNvGrpSpPr/>
            <p:nvPr/>
          </p:nvGrpSpPr>
          <p:grpSpPr>
            <a:xfrm>
              <a:off x="593177" y="1406150"/>
              <a:ext cx="2739820" cy="797912"/>
              <a:chOff x="180686" y="1506705"/>
              <a:chExt cx="2739820" cy="797912"/>
            </a:xfrm>
          </p:grpSpPr>
          <p:sp>
            <p:nvSpPr>
              <p:cNvPr id="118" name="TextBox 117"/>
              <p:cNvSpPr txBox="1"/>
              <p:nvPr/>
            </p:nvSpPr>
            <p:spPr>
              <a:xfrm>
                <a:off x="818923" y="1996840"/>
                <a:ext cx="1128852" cy="307777"/>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1400" b="1" dirty="0" smtClean="0"/>
                  <a:t>GMM </a:t>
                </a:r>
                <a:r>
                  <a:rPr lang="en-US" sz="1400" b="1" dirty="0" err="1" smtClean="0"/>
                  <a:t>Eval</a:t>
                </a:r>
                <a:endParaRPr lang="en-US" sz="1400" b="1" dirty="0"/>
              </a:p>
            </p:txBody>
          </p:sp>
          <p:sp>
            <p:nvSpPr>
              <p:cNvPr id="119" name="TextBox 118"/>
              <p:cNvSpPr txBox="1"/>
              <p:nvPr/>
            </p:nvSpPr>
            <p:spPr>
              <a:xfrm>
                <a:off x="180686" y="1660593"/>
                <a:ext cx="1610968" cy="307777"/>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1400" b="1" dirty="0" smtClean="0"/>
                  <a:t>Wiener Filter</a:t>
                </a:r>
                <a:endParaRPr lang="en-US" sz="1400" b="1" dirty="0"/>
              </a:p>
            </p:txBody>
          </p:sp>
          <p:sp>
            <p:nvSpPr>
              <p:cNvPr id="120" name="TextBox 119"/>
              <p:cNvSpPr txBox="1"/>
              <p:nvPr/>
            </p:nvSpPr>
            <p:spPr>
              <a:xfrm>
                <a:off x="488083" y="1915985"/>
                <a:ext cx="2118409" cy="307777"/>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1400" b="1" dirty="0" smtClean="0"/>
                  <a:t>GMM training</a:t>
                </a:r>
                <a:endParaRPr lang="en-US" sz="1400" b="1" dirty="0"/>
              </a:p>
            </p:txBody>
          </p:sp>
          <p:sp>
            <p:nvSpPr>
              <p:cNvPr id="121" name="TextBox 120"/>
              <p:cNvSpPr txBox="1"/>
              <p:nvPr/>
            </p:nvSpPr>
            <p:spPr>
              <a:xfrm>
                <a:off x="310891" y="1506705"/>
                <a:ext cx="1350557" cy="307777"/>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1400" b="1" dirty="0" smtClean="0"/>
                  <a:t>FFT</a:t>
                </a:r>
                <a:endParaRPr lang="en-US" sz="1400" b="1" dirty="0"/>
              </a:p>
            </p:txBody>
          </p:sp>
          <p:sp>
            <p:nvSpPr>
              <p:cNvPr id="122" name="TextBox 121"/>
              <p:cNvSpPr txBox="1"/>
              <p:nvPr/>
            </p:nvSpPr>
            <p:spPr>
              <a:xfrm>
                <a:off x="1791654" y="1535174"/>
                <a:ext cx="1128852" cy="307777"/>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1400" b="1" dirty="0" smtClean="0"/>
                  <a:t>SVM</a:t>
                </a:r>
                <a:endParaRPr lang="en-US" sz="1400" b="1" dirty="0"/>
              </a:p>
            </p:txBody>
          </p:sp>
        </p:grpSp>
        <p:sp>
          <p:nvSpPr>
            <p:cNvPr id="116" name="TextBox 115"/>
            <p:cNvSpPr txBox="1"/>
            <p:nvPr/>
          </p:nvSpPr>
          <p:spPr>
            <a:xfrm>
              <a:off x="834247" y="951756"/>
              <a:ext cx="2805124" cy="400110"/>
            </a:xfrm>
            <a:prstGeom prst="rect">
              <a:avLst/>
            </a:prstGeom>
            <a:noFill/>
          </p:spPr>
          <p:txBody>
            <a:bodyPr wrap="square" rtlCol="0">
              <a:spAutoFit/>
            </a:bodyPr>
            <a:lstStyle/>
            <a:p>
              <a:r>
                <a:rPr lang="en-US" sz="2000" b="1" dirty="0" smtClean="0">
                  <a:latin typeface="Corbel"/>
                  <a:cs typeface="Corbel"/>
                </a:rPr>
                <a:t>Library Components</a:t>
              </a:r>
            </a:p>
          </p:txBody>
        </p:sp>
      </p:grpSp>
      <p:grpSp>
        <p:nvGrpSpPr>
          <p:cNvPr id="123" name="Group 122"/>
          <p:cNvGrpSpPr/>
          <p:nvPr/>
        </p:nvGrpSpPr>
        <p:grpSpPr>
          <a:xfrm>
            <a:off x="4394033" y="1224346"/>
            <a:ext cx="3934648" cy="1579242"/>
            <a:chOff x="4046706" y="931222"/>
            <a:chExt cx="3934648" cy="1579242"/>
          </a:xfrm>
        </p:grpSpPr>
        <p:grpSp>
          <p:nvGrpSpPr>
            <p:cNvPr id="126" name="Group 84"/>
            <p:cNvGrpSpPr/>
            <p:nvPr/>
          </p:nvGrpSpPr>
          <p:grpSpPr>
            <a:xfrm>
              <a:off x="4826365" y="1356113"/>
              <a:ext cx="2869520" cy="1154351"/>
              <a:chOff x="870612" y="3185659"/>
              <a:chExt cx="3415311" cy="1362655"/>
            </a:xfrm>
          </p:grpSpPr>
          <p:sp>
            <p:nvSpPr>
              <p:cNvPr id="136" name="TextBox 135"/>
              <p:cNvSpPr txBox="1"/>
              <p:nvPr/>
            </p:nvSpPr>
            <p:spPr>
              <a:xfrm>
                <a:off x="870612" y="3185659"/>
                <a:ext cx="1879705" cy="871957"/>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1400" b="1" dirty="0" smtClean="0"/>
                  <a:t>SVM</a:t>
                </a:r>
              </a:p>
              <a:p>
                <a:pPr algn="ctr"/>
                <a:endParaRPr lang="en-US" sz="1400" b="1" dirty="0" smtClean="0"/>
              </a:p>
              <a:p>
                <a:pPr algn="ctr"/>
                <a:endParaRPr lang="en-US" sz="1400" b="1" dirty="0" smtClean="0"/>
              </a:p>
            </p:txBody>
          </p:sp>
          <p:grpSp>
            <p:nvGrpSpPr>
              <p:cNvPr id="137" name="Group 75"/>
              <p:cNvGrpSpPr/>
              <p:nvPr/>
            </p:nvGrpSpPr>
            <p:grpSpPr>
              <a:xfrm>
                <a:off x="1154558" y="3485567"/>
                <a:ext cx="1459975" cy="440866"/>
                <a:chOff x="1378676" y="3460663"/>
                <a:chExt cx="1459975" cy="440866"/>
              </a:xfrm>
            </p:grpSpPr>
            <p:sp>
              <p:nvSpPr>
                <p:cNvPr id="145" name="Rectangle 144"/>
                <p:cNvSpPr/>
                <p:nvPr/>
              </p:nvSpPr>
              <p:spPr>
                <a:xfrm>
                  <a:off x="1378676" y="3460663"/>
                  <a:ext cx="1459975" cy="417512"/>
                </a:xfrm>
                <a:prstGeom prst="rect">
                  <a:avLst/>
                </a:prstGeom>
                <a:solidFill>
                  <a:schemeClr val="bg1"/>
                </a:solidFill>
                <a:ln>
                  <a:solidFill>
                    <a:schemeClr val="bg1">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endParaRPr>
                </a:p>
              </p:txBody>
            </p:sp>
            <p:graphicFrame>
              <p:nvGraphicFramePr>
                <p:cNvPr id="146" name="Object 145"/>
                <p:cNvGraphicFramePr>
                  <a:graphicFrameLocks noChangeAspect="1"/>
                </p:cNvGraphicFramePr>
                <p:nvPr/>
              </p:nvGraphicFramePr>
              <p:xfrm>
                <a:off x="1540539" y="3465135"/>
                <a:ext cx="1145534" cy="436394"/>
              </p:xfrm>
              <a:graphic>
                <a:graphicData uri="http://schemas.openxmlformats.org/presentationml/2006/ole">
                  <mc:AlternateContent xmlns:mc="http://schemas.openxmlformats.org/markup-compatibility/2006">
                    <mc:Choice xmlns:v="urn:schemas-microsoft-com:vml" Requires="v">
                      <p:oleObj spid="_x0000_s4387" name="Equation" r:id="rId4" imgW="533400" imgH="203200" progId="Equation.3">
                        <p:embed/>
                      </p:oleObj>
                    </mc:Choice>
                    <mc:Fallback>
                      <p:oleObj name="Equation" r:id="rId4" imgW="5334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539" y="3465135"/>
                              <a:ext cx="1145534" cy="43639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38" name="Group 83"/>
              <p:cNvGrpSpPr/>
              <p:nvPr/>
            </p:nvGrpSpPr>
            <p:grpSpPr>
              <a:xfrm>
                <a:off x="2524210" y="3357829"/>
                <a:ext cx="1761713" cy="1190485"/>
                <a:chOff x="3016664" y="3289179"/>
                <a:chExt cx="1761713" cy="1190485"/>
              </a:xfrm>
            </p:grpSpPr>
            <p:sp>
              <p:nvSpPr>
                <p:cNvPr id="139" name="TextBox 138"/>
                <p:cNvSpPr txBox="1"/>
                <p:nvPr/>
              </p:nvSpPr>
              <p:spPr>
                <a:xfrm>
                  <a:off x="3016664" y="3289179"/>
                  <a:ext cx="1761713" cy="871957"/>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1400" b="1" dirty="0" smtClean="0"/>
                    <a:t>HMM</a:t>
                  </a:r>
                </a:p>
                <a:p>
                  <a:pPr algn="ctr"/>
                  <a:endParaRPr lang="en-US" sz="1400" b="1" dirty="0" smtClean="0"/>
                </a:p>
                <a:p>
                  <a:pPr algn="ctr"/>
                  <a:endParaRPr lang="en-US" sz="1400" b="1" dirty="0" smtClean="0"/>
                </a:p>
              </p:txBody>
            </p:sp>
            <p:grpSp>
              <p:nvGrpSpPr>
                <p:cNvPr id="140" name="Group 82"/>
                <p:cNvGrpSpPr/>
                <p:nvPr/>
              </p:nvGrpSpPr>
              <p:grpSpPr>
                <a:xfrm>
                  <a:off x="3207920" y="3498714"/>
                  <a:ext cx="1411559" cy="980950"/>
                  <a:chOff x="3469391" y="3461358"/>
                  <a:chExt cx="1411559" cy="980950"/>
                </a:xfrm>
              </p:grpSpPr>
              <p:sp>
                <p:nvSpPr>
                  <p:cNvPr id="141" name="Rectangle 140"/>
                  <p:cNvSpPr/>
                  <p:nvPr/>
                </p:nvSpPr>
                <p:spPr>
                  <a:xfrm>
                    <a:off x="3469391" y="3549620"/>
                    <a:ext cx="1411559" cy="422234"/>
                  </a:xfrm>
                  <a:prstGeom prst="rect">
                    <a:avLst/>
                  </a:prstGeom>
                  <a:solidFill>
                    <a:schemeClr val="bg1"/>
                  </a:solidFill>
                  <a:ln>
                    <a:solidFill>
                      <a:schemeClr val="bg1">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endParaRPr>
                  </a:p>
                </p:txBody>
              </p:sp>
              <p:graphicFrame>
                <p:nvGraphicFramePr>
                  <p:cNvPr id="142" name="Object 6"/>
                  <p:cNvGraphicFramePr>
                    <a:graphicFrameLocks noChangeAspect="1"/>
                  </p:cNvGraphicFramePr>
                  <p:nvPr/>
                </p:nvGraphicFramePr>
                <p:xfrm>
                  <a:off x="4419836" y="3598329"/>
                  <a:ext cx="298339" cy="334777"/>
                </p:xfrm>
                <a:graphic>
                  <a:graphicData uri="http://schemas.openxmlformats.org/presentationml/2006/ole">
                    <mc:AlternateContent xmlns:mc="http://schemas.openxmlformats.org/markup-compatibility/2006">
                      <mc:Choice xmlns:v="urn:schemas-microsoft-com:vml" Requires="v">
                        <p:oleObj spid="_x0000_s4388" name="Equation" r:id="rId6" imgW="165100" imgH="203200" progId="Equation.3">
                          <p:embed/>
                        </p:oleObj>
                      </mc:Choice>
                      <mc:Fallback>
                        <p:oleObj name="Equation" r:id="rId6" imgW="1651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836" y="3598329"/>
                                <a:ext cx="298339" cy="33477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3" name="Object 15"/>
                  <p:cNvGraphicFramePr>
                    <a:graphicFrameLocks noChangeAspect="1"/>
                  </p:cNvGraphicFramePr>
                  <p:nvPr/>
                </p:nvGraphicFramePr>
                <p:xfrm>
                  <a:off x="3556548" y="3610781"/>
                  <a:ext cx="658128" cy="290748"/>
                </p:xfrm>
                <a:graphic>
                  <a:graphicData uri="http://schemas.openxmlformats.org/presentationml/2006/ole">
                    <mc:AlternateContent xmlns:mc="http://schemas.openxmlformats.org/markup-compatibility/2006">
                      <mc:Choice xmlns:v="urn:schemas-microsoft-com:vml" Requires="v">
                        <p:oleObj spid="_x0000_s4389" name="Equation" r:id="rId8" imgW="368300" imgH="177800" progId="Equation.3">
                          <p:embed/>
                        </p:oleObj>
                      </mc:Choice>
                      <mc:Fallback>
                        <p:oleObj name="Equation" r:id="rId8" imgW="3683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6548" y="3610781"/>
                                <a:ext cx="658128" cy="29074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 name="TextBox 143"/>
                  <p:cNvSpPr txBox="1"/>
                  <p:nvPr/>
                </p:nvSpPr>
                <p:spPr>
                  <a:xfrm>
                    <a:off x="4195718" y="3461358"/>
                    <a:ext cx="298339" cy="980950"/>
                  </a:xfrm>
                  <a:prstGeom prst="rect">
                    <a:avLst/>
                  </a:prstGeom>
                  <a:noFill/>
                </p:spPr>
                <p:txBody>
                  <a:bodyPr wrap="square" rtlCol="0">
                    <a:spAutoFit/>
                  </a:bodyPr>
                  <a:lstStyle/>
                  <a:p>
                    <a:r>
                      <a:rPr lang="en-US" dirty="0" smtClean="0">
                        <a:latin typeface="Corbel"/>
                        <a:cs typeface="Corbel"/>
                      </a:rPr>
                      <a:t>;</a:t>
                    </a:r>
                  </a:p>
                </p:txBody>
              </p:sp>
            </p:grpSp>
          </p:grpSp>
        </p:grpSp>
        <p:sp>
          <p:nvSpPr>
            <p:cNvPr id="128" name="TextBox 127"/>
            <p:cNvSpPr txBox="1"/>
            <p:nvPr/>
          </p:nvSpPr>
          <p:spPr>
            <a:xfrm>
              <a:off x="4753799" y="931222"/>
              <a:ext cx="3227555" cy="400110"/>
            </a:xfrm>
            <a:prstGeom prst="rect">
              <a:avLst/>
            </a:prstGeom>
            <a:noFill/>
          </p:spPr>
          <p:txBody>
            <a:bodyPr wrap="square" rtlCol="0">
              <a:spAutoFit/>
            </a:bodyPr>
            <a:lstStyle/>
            <a:p>
              <a:r>
                <a:rPr lang="en-US" sz="2000" b="1" dirty="0" smtClean="0">
                  <a:latin typeface="Corbel"/>
                  <a:cs typeface="Corbel"/>
                </a:rPr>
                <a:t>Customizable Components</a:t>
              </a:r>
            </a:p>
          </p:txBody>
        </p:sp>
        <p:sp>
          <p:nvSpPr>
            <p:cNvPr id="135" name="TextBox 134"/>
            <p:cNvSpPr txBox="1"/>
            <p:nvPr/>
          </p:nvSpPr>
          <p:spPr>
            <a:xfrm>
              <a:off x="4046706" y="1571646"/>
              <a:ext cx="645237" cy="461665"/>
            </a:xfrm>
            <a:prstGeom prst="rect">
              <a:avLst/>
            </a:prstGeom>
            <a:noFill/>
          </p:spPr>
          <p:txBody>
            <a:bodyPr wrap="square" rtlCol="0">
              <a:spAutoFit/>
            </a:bodyPr>
            <a:lstStyle/>
            <a:p>
              <a:r>
                <a:rPr lang="en-US" dirty="0" smtClean="0">
                  <a:latin typeface="Corbel"/>
                  <a:cs typeface="Corbel"/>
                </a:rPr>
                <a:t>+</a:t>
              </a:r>
            </a:p>
          </p:txBody>
        </p:sp>
      </p:grpSp>
      <p:grpSp>
        <p:nvGrpSpPr>
          <p:cNvPr id="147" name="Group 112"/>
          <p:cNvGrpSpPr/>
          <p:nvPr/>
        </p:nvGrpSpPr>
        <p:grpSpPr>
          <a:xfrm>
            <a:off x="2701577" y="4048337"/>
            <a:ext cx="4026904" cy="2260451"/>
            <a:chOff x="4854991" y="3995876"/>
            <a:chExt cx="4026904" cy="2542734"/>
          </a:xfrm>
        </p:grpSpPr>
        <p:grpSp>
          <p:nvGrpSpPr>
            <p:cNvPr id="148" name="Group 77"/>
            <p:cNvGrpSpPr/>
            <p:nvPr/>
          </p:nvGrpSpPr>
          <p:grpSpPr>
            <a:xfrm>
              <a:off x="5533572" y="4437930"/>
              <a:ext cx="2667679" cy="985798"/>
              <a:chOff x="4233382" y="5684481"/>
              <a:chExt cx="2144983" cy="911053"/>
            </a:xfrm>
          </p:grpSpPr>
          <p:sp>
            <p:nvSpPr>
              <p:cNvPr id="163" name="Rounded Rectangle 162"/>
              <p:cNvSpPr/>
              <p:nvPr/>
            </p:nvSpPr>
            <p:spPr>
              <a:xfrm>
                <a:off x="4233382" y="5996711"/>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4" name="Rounded Rectangle 163"/>
              <p:cNvSpPr/>
              <p:nvPr/>
            </p:nvSpPr>
            <p:spPr>
              <a:xfrm>
                <a:off x="4682064" y="5996711"/>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5" name="Rounded Rectangle 164"/>
              <p:cNvSpPr/>
              <p:nvPr/>
            </p:nvSpPr>
            <p:spPr>
              <a:xfrm>
                <a:off x="5137238" y="5990555"/>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6" name="Rounded Rectangle 165"/>
              <p:cNvSpPr/>
              <p:nvPr/>
            </p:nvSpPr>
            <p:spPr>
              <a:xfrm>
                <a:off x="5578197" y="5990555"/>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7" name="Rounded Rectangle 166"/>
              <p:cNvSpPr/>
              <p:nvPr/>
            </p:nvSpPr>
            <p:spPr>
              <a:xfrm>
                <a:off x="6022814" y="5988244"/>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8" name="Straight Arrow Connector 167"/>
              <p:cNvCxnSpPr>
                <a:endCxn id="163" idx="0"/>
              </p:cNvCxnSpPr>
              <p:nvPr/>
            </p:nvCxnSpPr>
            <p:spPr>
              <a:xfrm rot="10800000" flipV="1">
                <a:off x="4411158" y="5684485"/>
                <a:ext cx="893954" cy="312226"/>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a:endCxn id="164" idx="0"/>
              </p:cNvCxnSpPr>
              <p:nvPr/>
            </p:nvCxnSpPr>
            <p:spPr>
              <a:xfrm rot="10800000" flipV="1">
                <a:off x="4859840" y="5684483"/>
                <a:ext cx="445274" cy="312227"/>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a:endCxn id="165" idx="0"/>
              </p:cNvCxnSpPr>
              <p:nvPr/>
            </p:nvCxnSpPr>
            <p:spPr>
              <a:xfrm rot="16200000" flipH="1">
                <a:off x="5157027" y="5832567"/>
                <a:ext cx="306073" cy="9901"/>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endCxn id="166" idx="0"/>
              </p:cNvCxnSpPr>
              <p:nvPr/>
            </p:nvCxnSpPr>
            <p:spPr>
              <a:xfrm>
                <a:off x="5305113" y="5684484"/>
                <a:ext cx="450860" cy="306071"/>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a:endCxn id="167" idx="0"/>
              </p:cNvCxnSpPr>
              <p:nvPr/>
            </p:nvCxnSpPr>
            <p:spPr>
              <a:xfrm>
                <a:off x="5305112" y="5690641"/>
                <a:ext cx="895478" cy="297603"/>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rot="10800000">
                <a:off x="4411158" y="6307667"/>
                <a:ext cx="903857" cy="287866"/>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a:endCxn id="164" idx="2"/>
              </p:cNvCxnSpPr>
              <p:nvPr/>
            </p:nvCxnSpPr>
            <p:spPr>
              <a:xfrm rot="10800000">
                <a:off x="4859840" y="6307668"/>
                <a:ext cx="488876" cy="279399"/>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a:endCxn id="165" idx="2"/>
              </p:cNvCxnSpPr>
              <p:nvPr/>
            </p:nvCxnSpPr>
            <p:spPr>
              <a:xfrm rot="16200000" flipV="1">
                <a:off x="5189086" y="6427440"/>
                <a:ext cx="285559" cy="33702"/>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a:endCxn id="166" idx="2"/>
              </p:cNvCxnSpPr>
              <p:nvPr/>
            </p:nvCxnSpPr>
            <p:spPr>
              <a:xfrm flipV="1">
                <a:off x="5348718" y="6301511"/>
                <a:ext cx="407255" cy="294023"/>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endCxn id="167" idx="2"/>
              </p:cNvCxnSpPr>
              <p:nvPr/>
            </p:nvCxnSpPr>
            <p:spPr>
              <a:xfrm flipV="1">
                <a:off x="5400544" y="6299200"/>
                <a:ext cx="800046" cy="296334"/>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grpSp>
        <p:sp>
          <p:nvSpPr>
            <p:cNvPr id="149" name="Rounded Rectangle 148"/>
            <p:cNvSpPr/>
            <p:nvPr/>
          </p:nvSpPr>
          <p:spPr>
            <a:xfrm>
              <a:off x="4854991" y="3995876"/>
              <a:ext cx="4026904" cy="2542734"/>
            </a:xfrm>
            <a:prstGeom prst="roundRect">
              <a:avLst/>
            </a:pr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endParaRPr>
            </a:p>
          </p:txBody>
        </p:sp>
        <p:grpSp>
          <p:nvGrpSpPr>
            <p:cNvPr id="150" name="Group 78"/>
            <p:cNvGrpSpPr/>
            <p:nvPr/>
          </p:nvGrpSpPr>
          <p:grpSpPr>
            <a:xfrm>
              <a:off x="6200627" y="5414568"/>
              <a:ext cx="1403413" cy="886196"/>
              <a:chOff x="4504252" y="3839099"/>
              <a:chExt cx="620826" cy="715567"/>
            </a:xfrm>
          </p:grpSpPr>
          <p:cxnSp>
            <p:nvCxnSpPr>
              <p:cNvPr id="160" name="Straight Arrow Connector 159"/>
              <p:cNvCxnSpPr/>
              <p:nvPr/>
            </p:nvCxnSpPr>
            <p:spPr>
              <a:xfrm rot="5400000">
                <a:off x="4680674" y="4401518"/>
                <a:ext cx="304709" cy="1588"/>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rot="16200000" flipH="1">
                <a:off x="4737654" y="3932884"/>
                <a:ext cx="187572" cy="1"/>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sp>
            <p:nvSpPr>
              <p:cNvPr id="162" name="Rounded Rectangle 161"/>
              <p:cNvSpPr/>
              <p:nvPr/>
            </p:nvSpPr>
            <p:spPr>
              <a:xfrm>
                <a:off x="4504252" y="4025878"/>
                <a:ext cx="620826" cy="305503"/>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51" name="TextBox 150"/>
            <p:cNvSpPr txBox="1"/>
            <p:nvPr/>
          </p:nvSpPr>
          <p:spPr>
            <a:xfrm>
              <a:off x="6341193" y="5671771"/>
              <a:ext cx="1128852" cy="346212"/>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1400" b="1" dirty="0" smtClean="0"/>
                <a:t>SVM</a:t>
              </a:r>
              <a:endParaRPr lang="en-US" sz="1400" b="1" dirty="0"/>
            </a:p>
          </p:txBody>
        </p:sp>
        <p:sp>
          <p:nvSpPr>
            <p:cNvPr id="152" name="TextBox 151"/>
            <p:cNvSpPr txBox="1"/>
            <p:nvPr/>
          </p:nvSpPr>
          <p:spPr>
            <a:xfrm>
              <a:off x="5565234" y="4841826"/>
              <a:ext cx="332204" cy="190416"/>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500" b="1" dirty="0" smtClean="0"/>
                <a:t>GMM</a:t>
              </a:r>
              <a:endParaRPr lang="en-US" sz="1400" b="1" dirty="0"/>
            </a:p>
          </p:txBody>
        </p:sp>
        <p:sp>
          <p:nvSpPr>
            <p:cNvPr id="155" name="TextBox 154"/>
            <p:cNvSpPr txBox="1"/>
            <p:nvPr/>
          </p:nvSpPr>
          <p:spPr>
            <a:xfrm>
              <a:off x="6140968" y="4857253"/>
              <a:ext cx="332204" cy="190416"/>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500" b="1" dirty="0" smtClean="0"/>
                <a:t>GMM</a:t>
              </a:r>
              <a:endParaRPr lang="en-US" sz="1400" b="1" dirty="0"/>
            </a:p>
          </p:txBody>
        </p:sp>
        <p:sp>
          <p:nvSpPr>
            <p:cNvPr id="156" name="TextBox 155"/>
            <p:cNvSpPr txBox="1"/>
            <p:nvPr/>
          </p:nvSpPr>
          <p:spPr>
            <a:xfrm>
              <a:off x="6712679" y="4859777"/>
              <a:ext cx="332204" cy="190416"/>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500" b="1" dirty="0" smtClean="0"/>
                <a:t>GMM</a:t>
              </a:r>
              <a:endParaRPr lang="en-US" sz="1400" b="1" dirty="0"/>
            </a:p>
          </p:txBody>
        </p:sp>
        <p:sp>
          <p:nvSpPr>
            <p:cNvPr id="157" name="TextBox 156"/>
            <p:cNvSpPr txBox="1"/>
            <p:nvPr/>
          </p:nvSpPr>
          <p:spPr>
            <a:xfrm>
              <a:off x="7262217" y="4849852"/>
              <a:ext cx="332204" cy="190416"/>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500" b="1" dirty="0" smtClean="0"/>
                <a:t>GMM</a:t>
              </a:r>
              <a:endParaRPr lang="en-US" sz="1400" b="1" dirty="0"/>
            </a:p>
          </p:txBody>
        </p:sp>
        <p:sp>
          <p:nvSpPr>
            <p:cNvPr id="158" name="TextBox 157"/>
            <p:cNvSpPr txBox="1"/>
            <p:nvPr/>
          </p:nvSpPr>
          <p:spPr>
            <a:xfrm>
              <a:off x="7831694" y="4841826"/>
              <a:ext cx="332204" cy="190416"/>
            </a:xfrm>
            <a:prstGeom prst="rect">
              <a:avLst/>
            </a:prstGeom>
            <a:solidFill>
              <a:schemeClr val="accent3">
                <a:lumMod val="40000"/>
                <a:lumOff val="60000"/>
              </a:schemeClr>
            </a:solidFill>
            <a:ln w="25400">
              <a:solidFill>
                <a:schemeClr val="accent3">
                  <a:lumMod val="75000"/>
                </a:schemeClr>
              </a:solidFill>
            </a:ln>
            <a:effectLst>
              <a:outerShdw blurRad="50800" dist="38100" dir="2700000" algn="tl" rotWithShape="0">
                <a:srgbClr val="000000">
                  <a:alpha val="43000"/>
                </a:srgbClr>
              </a:outerShdw>
            </a:effectLst>
          </p:spPr>
          <p:txBody>
            <a:bodyPr wrap="square" rtlCol="0">
              <a:spAutoFit/>
            </a:bodyPr>
            <a:lstStyle/>
            <a:p>
              <a:pPr algn="ctr"/>
              <a:r>
                <a:rPr lang="en-US" sz="500" b="1" dirty="0" smtClean="0"/>
                <a:t>GMM</a:t>
              </a:r>
              <a:endParaRPr lang="en-US" sz="1400" b="1" dirty="0"/>
            </a:p>
          </p:txBody>
        </p:sp>
        <p:cxnSp>
          <p:nvCxnSpPr>
            <p:cNvPr id="159" name="Straight Arrow Connector 158"/>
            <p:cNvCxnSpPr/>
            <p:nvPr/>
          </p:nvCxnSpPr>
          <p:spPr>
            <a:xfrm rot="5400000">
              <a:off x="6675985" y="4289631"/>
              <a:ext cx="377368" cy="3590"/>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grpSp>
      <p:grpSp>
        <p:nvGrpSpPr>
          <p:cNvPr id="178" name="Group 177"/>
          <p:cNvGrpSpPr/>
          <p:nvPr/>
        </p:nvGrpSpPr>
        <p:grpSpPr>
          <a:xfrm>
            <a:off x="2589193" y="2604851"/>
            <a:ext cx="4121796" cy="1646537"/>
            <a:chOff x="4928512" y="2638590"/>
            <a:chExt cx="4121796" cy="1646537"/>
          </a:xfrm>
        </p:grpSpPr>
        <p:grpSp>
          <p:nvGrpSpPr>
            <p:cNvPr id="179" name="Group 178"/>
            <p:cNvGrpSpPr/>
            <p:nvPr/>
          </p:nvGrpSpPr>
          <p:grpSpPr>
            <a:xfrm>
              <a:off x="6678518" y="3075688"/>
              <a:ext cx="758013" cy="1209439"/>
              <a:chOff x="4444859" y="3839099"/>
              <a:chExt cx="758013" cy="1209439"/>
            </a:xfrm>
          </p:grpSpPr>
          <p:cxnSp>
            <p:nvCxnSpPr>
              <p:cNvPr id="204" name="Straight Arrow Connector 203"/>
              <p:cNvCxnSpPr/>
              <p:nvPr/>
            </p:nvCxnSpPr>
            <p:spPr>
              <a:xfrm rot="5400000">
                <a:off x="4680674" y="4401518"/>
                <a:ext cx="304709" cy="1588"/>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rot="16200000" flipH="1">
                <a:off x="4737654" y="3932884"/>
                <a:ext cx="187572" cy="1"/>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rot="5400000">
                <a:off x="4680823" y="4897922"/>
                <a:ext cx="299645" cy="1588"/>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sp>
            <p:nvSpPr>
              <p:cNvPr id="207" name="Rounded Rectangle 206"/>
              <p:cNvSpPr/>
              <p:nvPr/>
            </p:nvSpPr>
            <p:spPr>
              <a:xfrm>
                <a:off x="4444859" y="4025878"/>
                <a:ext cx="740808" cy="305503"/>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8" name="Rounded Rectangle 207"/>
              <p:cNvSpPr/>
              <p:nvPr/>
            </p:nvSpPr>
            <p:spPr>
              <a:xfrm>
                <a:off x="4462064" y="4554666"/>
                <a:ext cx="740808" cy="305503"/>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80" name="Group 89"/>
            <p:cNvGrpSpPr/>
            <p:nvPr/>
          </p:nvGrpSpPr>
          <p:grpSpPr>
            <a:xfrm>
              <a:off x="7651837" y="3313265"/>
              <a:ext cx="1262438" cy="634861"/>
              <a:chOff x="4785777" y="4712611"/>
              <a:chExt cx="1262438" cy="634861"/>
            </a:xfrm>
          </p:grpSpPr>
          <p:cxnSp>
            <p:nvCxnSpPr>
              <p:cNvPr id="198" name="Straight Connector 197"/>
              <p:cNvCxnSpPr>
                <a:stCxn id="203" idx="2"/>
              </p:cNvCxnSpPr>
              <p:nvPr/>
            </p:nvCxnSpPr>
            <p:spPr>
              <a:xfrm rot="5400000">
                <a:off x="5561823" y="5277392"/>
                <a:ext cx="137768" cy="794"/>
              </a:xfrm>
              <a:prstGeom prst="line">
                <a:avLst/>
              </a:prstGeom>
              <a:ln>
                <a:solidFill>
                  <a:srgbClr val="4597A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rot="10800000" flipV="1">
                <a:off x="4785777" y="5346671"/>
                <a:ext cx="844533" cy="1"/>
              </a:xfrm>
              <a:prstGeom prst="line">
                <a:avLst/>
              </a:prstGeom>
              <a:ln>
                <a:solidFill>
                  <a:srgbClr val="4597A0"/>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rot="5400000">
                <a:off x="4480595" y="5029645"/>
                <a:ext cx="634066" cy="1588"/>
              </a:xfrm>
              <a:prstGeom prst="line">
                <a:avLst/>
              </a:prstGeom>
              <a:ln>
                <a:solidFill>
                  <a:srgbClr val="4597A0"/>
                </a:solidFill>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rot="10800000" flipV="1">
                <a:off x="4797626" y="4712612"/>
                <a:ext cx="844532" cy="4594"/>
              </a:xfrm>
              <a:prstGeom prst="line">
                <a:avLst/>
              </a:prstGeom>
              <a:ln>
                <a:solidFill>
                  <a:srgbClr val="4597A0"/>
                </a:solidFill>
              </a:ln>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rot="16200000" flipH="1">
                <a:off x="5535709" y="4808006"/>
                <a:ext cx="190791" cy="1"/>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sp>
            <p:nvSpPr>
              <p:cNvPr id="203" name="Rounded Rectangle 202"/>
              <p:cNvSpPr/>
              <p:nvPr/>
            </p:nvSpPr>
            <p:spPr>
              <a:xfrm>
                <a:off x="5213992" y="4903402"/>
                <a:ext cx="834223" cy="305503"/>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81" name="Group 77"/>
            <p:cNvGrpSpPr/>
            <p:nvPr/>
          </p:nvGrpSpPr>
          <p:grpSpPr>
            <a:xfrm>
              <a:off x="4928512" y="3324939"/>
              <a:ext cx="1684455" cy="623187"/>
              <a:chOff x="4233382" y="5684481"/>
              <a:chExt cx="2144983" cy="911053"/>
            </a:xfrm>
          </p:grpSpPr>
          <p:sp>
            <p:nvSpPr>
              <p:cNvPr id="183" name="Rounded Rectangle 182"/>
              <p:cNvSpPr/>
              <p:nvPr/>
            </p:nvSpPr>
            <p:spPr>
              <a:xfrm>
                <a:off x="4233382" y="5996711"/>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4" name="Rounded Rectangle 183"/>
              <p:cNvSpPr/>
              <p:nvPr/>
            </p:nvSpPr>
            <p:spPr>
              <a:xfrm>
                <a:off x="4682064" y="5996711"/>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5" name="Rounded Rectangle 184"/>
              <p:cNvSpPr/>
              <p:nvPr/>
            </p:nvSpPr>
            <p:spPr>
              <a:xfrm>
                <a:off x="5137238" y="5990555"/>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6" name="Rounded Rectangle 185"/>
              <p:cNvSpPr/>
              <p:nvPr/>
            </p:nvSpPr>
            <p:spPr>
              <a:xfrm>
                <a:off x="5578197" y="5990555"/>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7" name="Rounded Rectangle 186"/>
              <p:cNvSpPr/>
              <p:nvPr/>
            </p:nvSpPr>
            <p:spPr>
              <a:xfrm>
                <a:off x="6022814" y="5988244"/>
                <a:ext cx="355551" cy="310956"/>
              </a:xfrm>
              <a:prstGeom prst="roundRect">
                <a:avLst/>
              </a:prstGeom>
              <a:ln>
                <a:solidFill>
                  <a:srgbClr val="4597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88" name="Straight Arrow Connector 187"/>
              <p:cNvCxnSpPr>
                <a:endCxn id="183" idx="0"/>
              </p:cNvCxnSpPr>
              <p:nvPr/>
            </p:nvCxnSpPr>
            <p:spPr>
              <a:xfrm rot="10800000" flipV="1">
                <a:off x="4411158" y="5684485"/>
                <a:ext cx="893954" cy="312226"/>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a:endCxn id="184" idx="0"/>
              </p:cNvCxnSpPr>
              <p:nvPr/>
            </p:nvCxnSpPr>
            <p:spPr>
              <a:xfrm rot="10800000" flipV="1">
                <a:off x="4859840" y="5684483"/>
                <a:ext cx="445274" cy="312227"/>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a:endCxn id="185" idx="0"/>
              </p:cNvCxnSpPr>
              <p:nvPr/>
            </p:nvCxnSpPr>
            <p:spPr>
              <a:xfrm rot="16200000" flipH="1">
                <a:off x="5157027" y="5832567"/>
                <a:ext cx="306073" cy="9901"/>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a:endCxn id="186" idx="0"/>
              </p:cNvCxnSpPr>
              <p:nvPr/>
            </p:nvCxnSpPr>
            <p:spPr>
              <a:xfrm>
                <a:off x="5305113" y="5684484"/>
                <a:ext cx="450860" cy="306071"/>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endCxn id="187" idx="0"/>
              </p:cNvCxnSpPr>
              <p:nvPr/>
            </p:nvCxnSpPr>
            <p:spPr>
              <a:xfrm>
                <a:off x="5305112" y="5690641"/>
                <a:ext cx="895478" cy="297603"/>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rot="10800000">
                <a:off x="4411158" y="6307667"/>
                <a:ext cx="903857" cy="287866"/>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a:endCxn id="184" idx="2"/>
              </p:cNvCxnSpPr>
              <p:nvPr/>
            </p:nvCxnSpPr>
            <p:spPr>
              <a:xfrm rot="10800000">
                <a:off x="4859840" y="6307668"/>
                <a:ext cx="488876" cy="279399"/>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a:endCxn id="185" idx="2"/>
              </p:cNvCxnSpPr>
              <p:nvPr/>
            </p:nvCxnSpPr>
            <p:spPr>
              <a:xfrm rot="16200000" flipV="1">
                <a:off x="5189086" y="6427440"/>
                <a:ext cx="285559" cy="33702"/>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a:endCxn id="186" idx="2"/>
              </p:cNvCxnSpPr>
              <p:nvPr/>
            </p:nvCxnSpPr>
            <p:spPr>
              <a:xfrm flipV="1">
                <a:off x="5348718" y="6301511"/>
                <a:ext cx="407255" cy="294023"/>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a:endCxn id="187" idx="2"/>
              </p:cNvCxnSpPr>
              <p:nvPr/>
            </p:nvCxnSpPr>
            <p:spPr>
              <a:xfrm flipV="1">
                <a:off x="5400544" y="6299200"/>
                <a:ext cx="800046" cy="296334"/>
              </a:xfrm>
              <a:prstGeom prst="straightConnector1">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grpSp>
        <p:sp>
          <p:nvSpPr>
            <p:cNvPr id="182" name="TextBox 181"/>
            <p:cNvSpPr txBox="1"/>
            <p:nvPr/>
          </p:nvSpPr>
          <p:spPr>
            <a:xfrm>
              <a:off x="5822753" y="2638590"/>
              <a:ext cx="3227555" cy="400110"/>
            </a:xfrm>
            <a:prstGeom prst="rect">
              <a:avLst/>
            </a:prstGeom>
            <a:noFill/>
          </p:spPr>
          <p:txBody>
            <a:bodyPr wrap="square" rtlCol="0">
              <a:spAutoFit/>
            </a:bodyPr>
            <a:lstStyle/>
            <a:p>
              <a:r>
                <a:rPr lang="en-US" sz="2000" b="1" dirty="0" smtClean="0">
                  <a:latin typeface="Corbel"/>
                  <a:cs typeface="Corbel"/>
                </a:rPr>
                <a:t>Structural Patterns</a:t>
              </a:r>
            </a:p>
          </p:txBody>
        </p:sp>
      </p:grpSp>
      <p:sp>
        <p:nvSpPr>
          <p:cNvPr id="86"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218841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5440" y="2428240"/>
            <a:ext cx="7985760" cy="5989320"/>
            <a:chOff x="345440" y="2428240"/>
            <a:chExt cx="7985760" cy="5989320"/>
          </a:xfrm>
        </p:grpSpPr>
        <p:pic>
          <p:nvPicPr>
            <p:cNvPr id="3" name="Picture 2" descr="CNN_diagram_mock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40" y="2428240"/>
              <a:ext cx="7985760" cy="5989320"/>
            </a:xfrm>
            <a:prstGeom prst="rect">
              <a:avLst/>
            </a:prstGeom>
          </p:spPr>
        </p:pic>
        <p:sp>
          <p:nvSpPr>
            <p:cNvPr id="6" name="Content Placeholder 4"/>
            <p:cNvSpPr txBox="1">
              <a:spLocks/>
            </p:cNvSpPr>
            <p:nvPr/>
          </p:nvSpPr>
          <p:spPr bwMode="auto">
            <a:xfrm>
              <a:off x="2558733" y="6223001"/>
              <a:ext cx="3354387" cy="523239"/>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buNone/>
              </a:pPr>
              <a:r>
                <a:rPr lang="en-US" sz="2400" dirty="0"/>
                <a:t>d</a:t>
              </a:r>
              <a:r>
                <a:rPr lang="en-US" sz="2400" dirty="0" smtClean="0"/>
                <a:t>eep neural network</a:t>
              </a:r>
            </a:p>
          </p:txBody>
        </p:sp>
        <p:cxnSp>
          <p:nvCxnSpPr>
            <p:cNvPr id="7" name="Straight Arrow Connector 6"/>
            <p:cNvCxnSpPr/>
            <p:nvPr/>
          </p:nvCxnSpPr>
          <p:spPr>
            <a:xfrm>
              <a:off x="1564277" y="6680202"/>
              <a:ext cx="5121003" cy="5078"/>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 name="Title 3"/>
          <p:cNvSpPr>
            <a:spLocks noGrp="1"/>
          </p:cNvSpPr>
          <p:nvPr>
            <p:ph type="title"/>
          </p:nvPr>
        </p:nvSpPr>
        <p:spPr/>
        <p:txBody>
          <a:bodyPr/>
          <a:lstStyle/>
          <a:p>
            <a:r>
              <a:rPr lang="en-US" dirty="0"/>
              <a:t>Adding Deep Learning to our </a:t>
            </a:r>
            <a:r>
              <a:rPr lang="en-US" dirty="0" err="1"/>
              <a:t>PyCASP</a:t>
            </a:r>
            <a:r>
              <a:rPr lang="en-US" dirty="0"/>
              <a:t> SEJITS Framework for Media Analysis</a:t>
            </a:r>
          </a:p>
        </p:txBody>
      </p:sp>
      <p:sp>
        <p:nvSpPr>
          <p:cNvPr id="5" name="Content Placeholder 4"/>
          <p:cNvSpPr>
            <a:spLocks noGrp="1"/>
          </p:cNvSpPr>
          <p:nvPr>
            <p:ph idx="1"/>
          </p:nvPr>
        </p:nvSpPr>
        <p:spPr>
          <a:xfrm>
            <a:off x="455613" y="990601"/>
            <a:ext cx="8221019" cy="2847739"/>
          </a:xfrm>
        </p:spPr>
        <p:txBody>
          <a:bodyPr/>
          <a:lstStyle/>
          <a:p>
            <a:r>
              <a:rPr lang="en-US" sz="2400" dirty="0" smtClean="0"/>
              <a:t>Long-time collaboration with Gerald </a:t>
            </a:r>
            <a:r>
              <a:rPr lang="en-US" sz="2400" dirty="0" err="1" smtClean="0"/>
              <a:t>Friedland</a:t>
            </a:r>
            <a:r>
              <a:rPr lang="en-US" sz="2400" dirty="0" smtClean="0"/>
              <a:t> of ICSI on taming the multimedia tsunami</a:t>
            </a:r>
          </a:p>
          <a:p>
            <a:r>
              <a:rPr lang="en-US" sz="2400" dirty="0" err="1" smtClean="0"/>
              <a:t>Friedland</a:t>
            </a:r>
            <a:r>
              <a:rPr lang="en-US" sz="2400" dirty="0" smtClean="0"/>
              <a:t> identified </a:t>
            </a:r>
            <a:r>
              <a:rPr lang="en-US" sz="2400" b="1" dirty="0" smtClean="0"/>
              <a:t>Deep Learning </a:t>
            </a:r>
            <a:r>
              <a:rPr lang="en-US" sz="2400" dirty="0" smtClean="0"/>
              <a:t>as a key building block for high-quality multimedia analysis; incorporating it into </a:t>
            </a:r>
            <a:r>
              <a:rPr lang="en-US" sz="2400" dirty="0" err="1" smtClean="0"/>
              <a:t>PyCASP</a:t>
            </a:r>
            <a:endParaRPr lang="en-US" sz="2400" dirty="0" smtClean="0"/>
          </a:p>
          <a:p>
            <a:r>
              <a:rPr lang="en-US" sz="2400" b="1" dirty="0" smtClean="0"/>
              <a:t>Visual recognition: </a:t>
            </a:r>
            <a:r>
              <a:rPr lang="en-US" sz="2400" dirty="0" smtClean="0"/>
              <a:t>10x speedup by rethinking deep neural net computation (see Forrest </a:t>
            </a:r>
            <a:r>
              <a:rPr lang="en-US" sz="2400" dirty="0" err="1" smtClean="0"/>
              <a:t>Iandola's</a:t>
            </a:r>
            <a:r>
              <a:rPr lang="en-US" sz="2400" dirty="0" smtClean="0"/>
              <a:t> poster)</a:t>
            </a:r>
          </a:p>
          <a:p>
            <a:r>
              <a:rPr lang="en-US" sz="2400" b="1" dirty="0" smtClean="0"/>
              <a:t>Audio recognition: </a:t>
            </a:r>
            <a:r>
              <a:rPr lang="en-US" sz="2400" dirty="0" smtClean="0"/>
              <a:t>equivalent result with 15x reduction in dimensionality of input features (see Khalid Ashraf's poster)</a:t>
            </a:r>
          </a:p>
        </p:txBody>
      </p:sp>
    </p:spTree>
    <p:extLst>
      <p:ext uri="{BB962C8B-B14F-4D97-AF65-F5344CB8AC3E}">
        <p14:creationId xmlns:p14="http://schemas.microsoft.com/office/powerpoint/2010/main" val="22597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50800"/>
            <a:ext cx="7508921" cy="1137920"/>
          </a:xfrm>
        </p:spPr>
        <p:txBody>
          <a:bodyPr/>
          <a:lstStyle/>
          <a:p>
            <a:r>
              <a:rPr lang="en-US" dirty="0"/>
              <a:t>Patterns </a:t>
            </a:r>
            <a:r>
              <a:rPr lang="en-US" dirty="0" smtClean="0"/>
              <a:t>in Big Data Multimedia Analysis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78893529"/>
              </p:ext>
            </p:extLst>
          </p:nvPr>
        </p:nvGraphicFramePr>
        <p:xfrm>
          <a:off x="202701" y="1457960"/>
          <a:ext cx="5895206" cy="5012424"/>
        </p:xfrm>
        <a:graphic>
          <a:graphicData uri="http://schemas.openxmlformats.org/drawingml/2006/table">
            <a:tbl>
              <a:tblPr/>
              <a:tblGrid>
                <a:gridCol w="2056056"/>
                <a:gridCol w="301563"/>
                <a:gridCol w="274320"/>
                <a:gridCol w="294640"/>
                <a:gridCol w="268616"/>
                <a:gridCol w="305173"/>
                <a:gridCol w="335029"/>
                <a:gridCol w="1018703"/>
                <a:gridCol w="1041106"/>
              </a:tblGrid>
              <a:tr h="1708434">
                <a:tc>
                  <a:txBody>
                    <a:bodyPr/>
                    <a:lstStyle/>
                    <a:p>
                      <a:pPr algn="dist" fontAlgn="auto"/>
                      <a:endParaRPr lang="nb-NO" sz="10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FFFF"/>
                    </a:solidFill>
                  </a:tcPr>
                </a:tc>
                <a:tc>
                  <a:txBody>
                    <a:bodyPr/>
                    <a:lstStyle/>
                    <a:p>
                      <a:pPr algn="l" fontAlgn="b"/>
                      <a:r>
                        <a:rPr lang="en-US" sz="1400" b="0" i="0" u="none" strike="noStrike" dirty="0" smtClean="0">
                          <a:effectLst/>
                          <a:latin typeface="Arial"/>
                        </a:rPr>
                        <a:t> Web </a:t>
                      </a:r>
                      <a:r>
                        <a:rPr lang="en-US" sz="1400" b="0" i="0" u="none" strike="noStrike" dirty="0">
                          <a:effectLst/>
                          <a:latin typeface="Arial"/>
                        </a:rPr>
                        <a:t>Search</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Social </a:t>
                      </a:r>
                      <a:r>
                        <a:rPr lang="en-US" sz="1400" b="0" i="0" u="none" strike="noStrike" dirty="0">
                          <a:effectLst/>
                          <a:latin typeface="Arial"/>
                        </a:rPr>
                        <a:t>Networks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_tradnl" sz="1400" b="0" i="0" u="none" strike="noStrike" dirty="0" smtClean="0">
                          <a:effectLst/>
                          <a:latin typeface="Arial"/>
                        </a:rPr>
                        <a:t> </a:t>
                      </a:r>
                      <a:r>
                        <a:rPr lang="es-ES_tradnl" sz="1400" b="0" i="0" u="none" strike="noStrike" dirty="0" err="1" smtClean="0">
                          <a:effectLst/>
                          <a:latin typeface="Arial"/>
                        </a:rPr>
                        <a:t>Database</a:t>
                      </a:r>
                      <a:endParaRPr lang="es-ES_tradnl"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400" b="0" i="0" u="none" strike="noStrike" dirty="0" smtClean="0">
                          <a:effectLst/>
                          <a:latin typeface="Arial"/>
                        </a:rPr>
                        <a:t>B</a:t>
                      </a:r>
                      <a:r>
                        <a:rPr lang="en-US" sz="1400" b="0" i="0" u="none" strike="noStrike" dirty="0" err="1" smtClean="0">
                          <a:effectLst/>
                          <a:latin typeface="Arial"/>
                        </a:rPr>
                        <a:t>i</a:t>
                      </a:r>
                      <a:r>
                        <a:rPr lang="de-DE" sz="1400" b="0" i="0" u="none" strike="noStrike" dirty="0" err="1" smtClean="0">
                          <a:effectLst/>
                          <a:latin typeface="Arial"/>
                        </a:rPr>
                        <a:t>g</a:t>
                      </a:r>
                      <a:r>
                        <a:rPr lang="de-DE" sz="1400" b="0" i="0" u="none" strike="noStrike" baseline="0" dirty="0" smtClean="0">
                          <a:effectLst/>
                          <a:latin typeface="Arial"/>
                        </a:rPr>
                        <a:t> Data </a:t>
                      </a:r>
                      <a:r>
                        <a:rPr lang="de-DE" sz="1400" b="0" i="0" u="none" strike="noStrike" baseline="0" dirty="0" err="1" smtClean="0">
                          <a:effectLst/>
                          <a:latin typeface="Arial"/>
                        </a:rPr>
                        <a:t>Analytics</a:t>
                      </a:r>
                      <a:endParaRPr lang="de-DE"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HPC</a:t>
                      </a:r>
                      <a:endParaRPr lang="en-US"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a:t>
                      </a:r>
                      <a:r>
                        <a:rPr lang="hu-HU" sz="1400" b="0" i="0" u="none" strike="noStrike" dirty="0" smtClean="0">
                          <a:effectLst/>
                          <a:latin typeface="Arial"/>
                        </a:rPr>
                        <a:t>Genomics</a:t>
                      </a:r>
                      <a:endParaRPr lang="hu-HU"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smtClean="0">
                          <a:effectLst/>
                          <a:latin typeface="Arial"/>
                        </a:rPr>
                        <a:t>UAV &amp; Wearable</a:t>
                      </a:r>
                      <a:r>
                        <a:rPr lang="en-US" sz="1400" b="0" i="0" u="none" strike="noStrike" dirty="0">
                          <a:effectLst/>
                          <a:latin typeface="Arial"/>
                        </a:rPr>
                        <a:t/>
                      </a:r>
                      <a:br>
                        <a:rPr lang="en-US" sz="1400" b="0" i="0" u="none" strike="noStrike" dirty="0">
                          <a:effectLst/>
                          <a:latin typeface="Arial"/>
                        </a:rPr>
                      </a:br>
                      <a:r>
                        <a:rPr lang="en-US" sz="1400" b="0" i="0" u="none" strike="noStrike" dirty="0">
                          <a:effectLst/>
                          <a:latin typeface="Arial"/>
                        </a:rPr>
                        <a:t> Vision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effectLst/>
                          <a:latin typeface="Arial"/>
                        </a:rPr>
                        <a:t>Big</a:t>
                      </a:r>
                      <a:r>
                        <a:rPr lang="en-US" sz="1400" b="1" i="0" u="none" strike="noStrike" baseline="0" dirty="0" smtClean="0">
                          <a:effectLst/>
                          <a:latin typeface="Arial"/>
                        </a:rPr>
                        <a:t> Data </a:t>
                      </a:r>
                      <a:r>
                        <a:rPr lang="en-US" sz="1400" b="1" i="0" u="none" strike="noStrike" dirty="0" smtClean="0">
                          <a:effectLst/>
                          <a:latin typeface="Arial"/>
                        </a:rPr>
                        <a:t>Multimedia</a:t>
                      </a:r>
                      <a:endParaRPr lang="en-US"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382">
                <a:tc>
                  <a:txBody>
                    <a:bodyPr/>
                    <a:lstStyle/>
                    <a:p>
                      <a:pPr algn="l" fontAlgn="b"/>
                      <a:r>
                        <a:rPr lang="en-US" sz="1400" b="1" i="0" u="none" strike="noStrike" dirty="0">
                          <a:effectLst/>
                          <a:latin typeface="Arial"/>
                        </a:rPr>
                        <a:t>Graph Algorithms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n-US" sz="1400" b="1" i="0" u="none" strike="noStrike" dirty="0">
                          <a:effectLst/>
                          <a:latin typeface="Arial"/>
                        </a:rPr>
                        <a:t>Graphical Models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de-DE" sz="1400" b="1" i="0" u="none" strike="noStrike" dirty="0">
                          <a:effectLst/>
                          <a:latin typeface="Arial"/>
                        </a:rPr>
                        <a:t>Backtrack / B&amp;B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Finite State </a:t>
                      </a:r>
                      <a:r>
                        <a:rPr lang="de-DE" sz="1400" b="1" i="0" u="none" strike="noStrike" dirty="0" smtClean="0">
                          <a:effectLst/>
                          <a:latin typeface="Arial"/>
                        </a:rPr>
                        <a:t>Machines</a:t>
                      </a:r>
                      <a:endParaRPr lang="de-DE"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smtClean="0">
                          <a:effectLst/>
                          <a:latin typeface="Verdana"/>
                        </a:rPr>
                        <a:t> </a:t>
                      </a:r>
                      <a:endParaRPr lang="en-US" sz="1000" b="0" i="0" u="none" strike="noStrike" dirty="0">
                        <a:effectLst/>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2382">
                <a:tc>
                  <a:txBody>
                    <a:bodyPr/>
                    <a:lstStyle/>
                    <a:p>
                      <a:pPr algn="l" fontAlgn="b"/>
                      <a:r>
                        <a:rPr lang="nl-NL" sz="1400" b="1" i="0" u="none" strike="noStrike" kern="1200" dirty="0">
                          <a:solidFill>
                            <a:schemeClr val="tx1"/>
                          </a:solidFill>
                          <a:effectLst/>
                          <a:latin typeface="Arial"/>
                          <a:ea typeface="+mn-ea"/>
                          <a:cs typeface="+mn-cs"/>
                        </a:rPr>
                        <a:t>Circuits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Dynamic </a:t>
                      </a:r>
                      <a:r>
                        <a:rPr lang="en-US" sz="1400" b="1" i="0" u="none" strike="noStrike" dirty="0" smtClean="0">
                          <a:effectLst/>
                          <a:latin typeface="Arial"/>
                        </a:rPr>
                        <a:t>Programming</a:t>
                      </a:r>
                      <a:endParaRPr lang="en-US"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r>
              <a:tr h="252382">
                <a:tc>
                  <a:txBody>
                    <a:bodyPr/>
                    <a:lstStyle/>
                    <a:p>
                      <a:pPr algn="l" fontAlgn="b"/>
                      <a:r>
                        <a:rPr lang="en-US" sz="1400" b="1" i="0" u="none" strike="noStrike" dirty="0">
                          <a:effectLst/>
                          <a:latin typeface="Arial"/>
                        </a:rPr>
                        <a:t>N-Body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2382">
                <a:tc>
                  <a:txBody>
                    <a:bodyPr/>
                    <a:lstStyle/>
                    <a:p>
                      <a:pPr algn="l" fontAlgn="b"/>
                      <a:r>
                        <a:rPr lang="en-US" sz="1400" b="1" i="0" u="none" strike="noStrike" dirty="0">
                          <a:effectLst/>
                          <a:latin typeface="Arial"/>
                        </a:rPr>
                        <a:t>Unstructured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a-DK" sz="1400" b="1" i="0" u="none" strike="noStrike" dirty="0">
                          <a:effectLst/>
                          <a:latin typeface="Arial"/>
                        </a:rPr>
                        <a:t>Dense Matrix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s-ES_tradnl" sz="1400" b="1" i="0" u="none" strike="noStrike" dirty="0" err="1">
                          <a:effectLst/>
                          <a:latin typeface="Arial"/>
                        </a:rPr>
                        <a:t>Sparse</a:t>
                      </a:r>
                      <a:r>
                        <a:rPr lang="es-ES_tradnl" sz="1400" b="1" i="0" u="none" strike="noStrike" dirty="0">
                          <a:effectLst/>
                          <a:latin typeface="Arial"/>
                        </a:rPr>
                        <a:t> </a:t>
                      </a:r>
                      <a:r>
                        <a:rPr lang="es-ES_tradnl" sz="1400" b="1" i="0" u="none" strike="noStrike" dirty="0" err="1">
                          <a:effectLst/>
                          <a:latin typeface="Arial"/>
                        </a:rPr>
                        <a:t>Matrix</a:t>
                      </a:r>
                      <a:endParaRPr lang="es-ES_tradnl"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r>
              <a:tr h="252382">
                <a:tc>
                  <a:txBody>
                    <a:bodyPr/>
                    <a:lstStyle/>
                    <a:p>
                      <a:pPr algn="l" fontAlgn="b"/>
                      <a:r>
                        <a:rPr lang="en-US" sz="1400" b="1" i="0" u="none" strike="noStrike" dirty="0">
                          <a:effectLst/>
                          <a:latin typeface="Arial"/>
                        </a:rPr>
                        <a:t>Spectral (FFT)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75406">
                <a:tc>
                  <a:txBody>
                    <a:bodyPr/>
                    <a:lstStyle/>
                    <a:p>
                      <a:pPr algn="l" fontAlgn="b"/>
                      <a:r>
                        <a:rPr lang="en-US" sz="1400" b="1" i="0" u="none" strike="noStrike" dirty="0">
                          <a:effectLst/>
                          <a:latin typeface="Arial"/>
                        </a:rPr>
                        <a:t>Monte Carlo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4" name="Content Placeholder 2"/>
          <p:cNvSpPr txBox="1">
            <a:spLocks noGrp="1"/>
          </p:cNvSpPr>
          <p:nvPr>
            <p:ph idx="1"/>
          </p:nvPr>
        </p:nvSpPr>
        <p:spPr bwMode="auto">
          <a:xfrm>
            <a:off x="1249181" y="1457960"/>
            <a:ext cx="864099" cy="6756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eaLnBrk="0" hangingPunct="0">
              <a:spcBef>
                <a:spcPct val="20000"/>
              </a:spcBef>
              <a:buClr>
                <a:srgbClr val="000080"/>
              </a:buClr>
              <a:buSzPct val="85000"/>
              <a:buNone/>
              <a:defRPr/>
            </a:pPr>
            <a:r>
              <a:rPr lang="en-US" sz="2600" dirty="0" smtClean="0">
                <a:cs typeface="Calibri"/>
              </a:rPr>
              <a:t>Apps</a:t>
            </a:r>
            <a:endParaRPr lang="en-US" sz="2600" dirty="0">
              <a:cs typeface="Calibri"/>
            </a:endParaRPr>
          </a:p>
        </p:txBody>
      </p:sp>
      <p:sp>
        <p:nvSpPr>
          <p:cNvPr id="16" name="Content Placeholder 2"/>
          <p:cNvSpPr txBox="1">
            <a:spLocks/>
          </p:cNvSpPr>
          <p:nvPr/>
        </p:nvSpPr>
        <p:spPr bwMode="auto">
          <a:xfrm>
            <a:off x="202701" y="2707640"/>
            <a:ext cx="1341619" cy="3708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spcBef>
                <a:spcPct val="20000"/>
              </a:spcBef>
              <a:buFont typeface="Wingdings" charset="2"/>
              <a:buNone/>
              <a:defRPr/>
            </a:pPr>
            <a:r>
              <a:rPr lang="en-US" sz="2600" dirty="0" smtClean="0">
                <a:cs typeface="Calibri"/>
              </a:rPr>
              <a:t>Patterns</a:t>
            </a:r>
            <a:endParaRPr lang="en-US" sz="2600" dirty="0">
              <a:cs typeface="Calibri"/>
            </a:endParaRPr>
          </a:p>
        </p:txBody>
      </p:sp>
      <p:sp>
        <p:nvSpPr>
          <p:cNvPr id="6"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4206153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We’re Not Alone in Our Enthusiasm for Patterns in </a:t>
            </a:r>
            <a:r>
              <a:rPr lang="en-US" strike="sngStrike" dirty="0" smtClean="0"/>
              <a:t>Big</a:t>
            </a:r>
            <a:r>
              <a:rPr lang="en-US" dirty="0" smtClean="0"/>
              <a:t> Massive Data</a:t>
            </a:r>
            <a:endParaRPr lang="en-US" dirty="0"/>
          </a:p>
        </p:txBody>
      </p:sp>
      <p:sp>
        <p:nvSpPr>
          <p:cNvPr id="4" name="Content Placeholder 3"/>
          <p:cNvSpPr>
            <a:spLocks noGrp="1"/>
          </p:cNvSpPr>
          <p:nvPr>
            <p:ph idx="1"/>
          </p:nvPr>
        </p:nvSpPr>
        <p:spPr>
          <a:xfrm>
            <a:off x="3858841" y="2135519"/>
            <a:ext cx="5102280" cy="3032758"/>
          </a:xfrm>
        </p:spPr>
        <p:txBody>
          <a:bodyPr/>
          <a:lstStyle/>
          <a:p>
            <a:pPr marL="0" indent="0" algn="ctr">
              <a:buNone/>
            </a:pPr>
            <a:r>
              <a:rPr lang="en-US" dirty="0" smtClean="0"/>
              <a:t>Chapter 10: </a:t>
            </a:r>
          </a:p>
          <a:p>
            <a:pPr marL="0" indent="0">
              <a:buNone/>
            </a:pPr>
            <a:r>
              <a:rPr lang="en-US" dirty="0" smtClean="0"/>
              <a:t>The Seven Computational Giants of </a:t>
            </a:r>
            <a:r>
              <a:rPr lang="en-US" b="1" i="1" dirty="0" smtClean="0"/>
              <a:t>Massive</a:t>
            </a:r>
            <a:r>
              <a:rPr lang="en-US" dirty="0" smtClean="0"/>
              <a:t> Data Analysis </a:t>
            </a:r>
          </a:p>
          <a:p>
            <a:pPr marL="0" indent="0">
              <a:buNone/>
            </a:pPr>
            <a:r>
              <a:rPr lang="en-US" dirty="0" smtClean="0"/>
              <a:t>1</a:t>
            </a:r>
            <a:r>
              <a:rPr lang="en-US" dirty="0"/>
              <a:t>. Basic statistics,</a:t>
            </a:r>
          </a:p>
          <a:p>
            <a:pPr marL="0" indent="0">
              <a:buNone/>
            </a:pPr>
            <a:r>
              <a:rPr lang="en-US" dirty="0"/>
              <a:t>2. Generalized </a:t>
            </a:r>
            <a:r>
              <a:rPr lang="en-US" i="1" dirty="0"/>
              <a:t>N</a:t>
            </a:r>
            <a:r>
              <a:rPr lang="en-US" dirty="0"/>
              <a:t>-body problem,</a:t>
            </a:r>
          </a:p>
          <a:p>
            <a:pPr marL="0" indent="0">
              <a:buNone/>
            </a:pPr>
            <a:r>
              <a:rPr lang="en-US" dirty="0"/>
              <a:t>3. Graph-theoretic computations,</a:t>
            </a:r>
          </a:p>
          <a:p>
            <a:pPr marL="0" indent="0">
              <a:buNone/>
            </a:pPr>
            <a:r>
              <a:rPr lang="en-US" dirty="0"/>
              <a:t>4. Linear algebraic computations,</a:t>
            </a:r>
          </a:p>
          <a:p>
            <a:pPr marL="0" indent="0">
              <a:buNone/>
            </a:pPr>
            <a:r>
              <a:rPr lang="en-US" dirty="0"/>
              <a:t>5. Optimization,</a:t>
            </a:r>
          </a:p>
          <a:p>
            <a:pPr marL="0" indent="0">
              <a:buNone/>
            </a:pPr>
            <a:r>
              <a:rPr lang="en-US" dirty="0"/>
              <a:t>6. Integration, and</a:t>
            </a:r>
          </a:p>
          <a:p>
            <a:pPr marL="0" indent="0">
              <a:buNone/>
            </a:pPr>
            <a:r>
              <a:rPr lang="en-US" dirty="0" smtClean="0"/>
              <a:t>7. Alignment </a:t>
            </a:r>
            <a:r>
              <a:rPr lang="en-US" dirty="0"/>
              <a:t>problems.</a:t>
            </a:r>
          </a:p>
        </p:txBody>
      </p:sp>
      <p:pic>
        <p:nvPicPr>
          <p:cNvPr id="5" name="Picture 4"/>
          <p:cNvPicPr>
            <a:picLocks noChangeAspect="1"/>
          </p:cNvPicPr>
          <p:nvPr/>
        </p:nvPicPr>
        <p:blipFill>
          <a:blip r:embed="rId3"/>
          <a:stretch>
            <a:fillRect/>
          </a:stretch>
        </p:blipFill>
        <p:spPr>
          <a:xfrm>
            <a:off x="838680" y="3506160"/>
            <a:ext cx="2428406" cy="2003100"/>
          </a:xfrm>
          <a:prstGeom prst="rect">
            <a:avLst/>
          </a:prstGeom>
        </p:spPr>
      </p:pic>
      <p:sp>
        <p:nvSpPr>
          <p:cNvPr id="6" name="Content Placeholder 3"/>
          <p:cNvSpPr txBox="1">
            <a:spLocks/>
          </p:cNvSpPr>
          <p:nvPr/>
        </p:nvSpPr>
        <p:spPr bwMode="auto">
          <a:xfrm>
            <a:off x="167639" y="1038240"/>
            <a:ext cx="8214361" cy="1097279"/>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buFont typeface="Wingdings" charset="2"/>
              <a:buNone/>
            </a:pPr>
            <a:r>
              <a:rPr lang="en-US" kern="0" dirty="0" smtClean="0"/>
              <a:t>National Research Council of the National Academies examines the Future of Big Data </a:t>
            </a:r>
          </a:p>
          <a:p>
            <a:pPr marL="0" indent="0" algn="ctr">
              <a:buFont typeface="Wingdings" charset="2"/>
              <a:buNone/>
            </a:pPr>
            <a:endParaRPr lang="en-US" kern="0" dirty="0"/>
          </a:p>
        </p:txBody>
      </p:sp>
      <p:pic>
        <p:nvPicPr>
          <p:cNvPr id="7" name="Picture 6"/>
          <p:cNvPicPr>
            <a:picLocks noChangeAspect="1"/>
          </p:cNvPicPr>
          <p:nvPr/>
        </p:nvPicPr>
        <p:blipFill>
          <a:blip r:embed="rId4"/>
          <a:stretch>
            <a:fillRect/>
          </a:stretch>
        </p:blipFill>
        <p:spPr>
          <a:xfrm>
            <a:off x="149279" y="6120580"/>
            <a:ext cx="3288887" cy="630739"/>
          </a:xfrm>
          <a:prstGeom prst="rect">
            <a:avLst/>
          </a:prstGeom>
        </p:spPr>
      </p:pic>
    </p:spTree>
    <p:extLst>
      <p:ext uri="{BB962C8B-B14F-4D97-AF65-F5344CB8AC3E}">
        <p14:creationId xmlns:p14="http://schemas.microsoft.com/office/powerpoint/2010/main" val="3132117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 #4: </a:t>
            </a:r>
            <a:r>
              <a:rPr lang="en-US" dirty="0"/>
              <a:t>C</a:t>
            </a:r>
            <a:r>
              <a:rPr lang="en-US" dirty="0" smtClean="0"/>
              <a:t>omputational Finance</a:t>
            </a:r>
            <a:endParaRPr lang="en-US" dirty="0"/>
          </a:p>
        </p:txBody>
      </p:sp>
      <p:sp>
        <p:nvSpPr>
          <p:cNvPr id="29" name="Shape 29"/>
          <p:cNvSpPr txBox="1">
            <a:spLocks noGrp="1"/>
          </p:cNvSpPr>
          <p:nvPr>
            <p:ph idx="1"/>
          </p:nvPr>
        </p:nvSpPr>
        <p:spPr>
          <a:xfrm>
            <a:off x="544704" y="995449"/>
            <a:ext cx="8599296" cy="5257800"/>
          </a:xfrm>
          <a:prstGeom prst="rect">
            <a:avLst/>
          </a:prstGeom>
        </p:spPr>
        <p:txBody>
          <a:bodyPr lIns="91425" tIns="91425" rIns="91425" bIns="91425" anchor="t" anchorCtr="0">
            <a:noAutofit/>
          </a:bodyPr>
          <a:lstStyle/>
          <a:p>
            <a:pPr lvl="0" rtl="0">
              <a:spcBef>
                <a:spcPts val="0"/>
              </a:spcBef>
              <a:buNone/>
            </a:pPr>
            <a:endParaRPr lang="en-US" sz="2400" dirty="0" smtClean="0">
              <a:latin typeface="Arial"/>
              <a:cs typeface="Arial"/>
            </a:endParaRPr>
          </a:p>
          <a:p>
            <a:pPr lvl="0" rtl="0">
              <a:spcBef>
                <a:spcPts val="0"/>
              </a:spcBef>
              <a:buNone/>
            </a:pPr>
            <a:r>
              <a:rPr lang="en" sz="2400" dirty="0" smtClean="0">
                <a:latin typeface="Arial"/>
                <a:cs typeface="Arial"/>
              </a:rPr>
              <a:t>High </a:t>
            </a:r>
            <a:r>
              <a:rPr lang="en" sz="2400" dirty="0">
                <a:latin typeface="Arial"/>
                <a:cs typeface="Arial"/>
              </a:rPr>
              <a:t>frequency trading (HFT): algo trading poster child</a:t>
            </a:r>
          </a:p>
          <a:p>
            <a:pPr lvl="0" rtl="0">
              <a:spcBef>
                <a:spcPts val="0"/>
              </a:spcBef>
              <a:buNone/>
            </a:pPr>
            <a:endParaRPr sz="2400" dirty="0">
              <a:latin typeface="Arial"/>
              <a:cs typeface="Arial"/>
            </a:endParaRPr>
          </a:p>
          <a:p>
            <a:pPr lvl="0" rtl="0">
              <a:spcBef>
                <a:spcPts val="0"/>
              </a:spcBef>
              <a:buNone/>
            </a:pPr>
            <a:r>
              <a:rPr lang="en" sz="2400" dirty="0">
                <a:latin typeface="Arial"/>
                <a:cs typeface="Arial"/>
              </a:rPr>
              <a:t>2010</a:t>
            </a:r>
            <a:r>
              <a:rPr lang="en" sz="2400" dirty="0" smtClean="0">
                <a:latin typeface="Arial"/>
                <a:cs typeface="Arial"/>
              </a:rPr>
              <a:t>:</a:t>
            </a:r>
            <a:r>
              <a:rPr lang="en-US" sz="2400" dirty="0" smtClean="0">
                <a:latin typeface="Arial"/>
                <a:cs typeface="Arial"/>
              </a:rPr>
              <a:t> HFT drives</a:t>
            </a:r>
            <a:r>
              <a:rPr lang="en" sz="2400" dirty="0" smtClean="0">
                <a:latin typeface="Arial"/>
                <a:cs typeface="Arial"/>
              </a:rPr>
              <a:t> </a:t>
            </a:r>
            <a:r>
              <a:rPr lang="en" sz="2400" dirty="0">
                <a:latin typeface="Arial"/>
                <a:cs typeface="Arial"/>
              </a:rPr>
              <a:t>~</a:t>
            </a:r>
            <a:r>
              <a:rPr lang="en" sz="2400" b="1" dirty="0">
                <a:latin typeface="Arial"/>
                <a:cs typeface="Arial"/>
              </a:rPr>
              <a:t>60-70%</a:t>
            </a:r>
            <a:r>
              <a:rPr lang="en" sz="2400" dirty="0">
                <a:latin typeface="Arial"/>
                <a:cs typeface="Arial"/>
              </a:rPr>
              <a:t> of </a:t>
            </a:r>
            <a:r>
              <a:rPr lang="en" sz="2400" dirty="0" smtClean="0">
                <a:latin typeface="Arial"/>
                <a:cs typeface="Arial"/>
              </a:rPr>
              <a:t>equity </a:t>
            </a:r>
            <a:r>
              <a:rPr lang="en" sz="2400" dirty="0">
                <a:latin typeface="Arial"/>
                <a:cs typeface="Arial"/>
              </a:rPr>
              <a:t>trades</a:t>
            </a:r>
          </a:p>
          <a:p>
            <a:pPr lvl="0">
              <a:buNone/>
            </a:pPr>
            <a:r>
              <a:rPr lang="en" sz="2400" dirty="0">
                <a:latin typeface="Arial"/>
                <a:cs typeface="Arial"/>
              </a:rPr>
              <a:t>2012: </a:t>
            </a:r>
            <a:r>
              <a:rPr lang="en-US" sz="2400" dirty="0" smtClean="0">
                <a:latin typeface="Arial"/>
                <a:cs typeface="Arial"/>
              </a:rPr>
              <a:t>HFT </a:t>
            </a:r>
            <a:r>
              <a:rPr lang="en-US" sz="2400" dirty="0">
                <a:latin typeface="Arial"/>
                <a:cs typeface="Arial"/>
              </a:rPr>
              <a:t>drives</a:t>
            </a:r>
            <a:r>
              <a:rPr lang="en" sz="2400" dirty="0">
                <a:latin typeface="Arial"/>
                <a:cs typeface="Arial"/>
              </a:rPr>
              <a:t> </a:t>
            </a:r>
            <a:r>
              <a:rPr lang="en" sz="2400" b="1" dirty="0" smtClean="0">
                <a:latin typeface="Arial"/>
                <a:cs typeface="Arial"/>
              </a:rPr>
              <a:t>~</a:t>
            </a:r>
            <a:r>
              <a:rPr lang="en" sz="2400" b="1" dirty="0">
                <a:latin typeface="Arial"/>
                <a:cs typeface="Arial"/>
              </a:rPr>
              <a:t>80%</a:t>
            </a:r>
            <a:r>
              <a:rPr lang="en" sz="2400" dirty="0">
                <a:latin typeface="Arial"/>
                <a:cs typeface="Arial"/>
              </a:rPr>
              <a:t> of equity trades, </a:t>
            </a:r>
            <a:r>
              <a:rPr lang="en" sz="2400" b="1" dirty="0">
                <a:latin typeface="Arial"/>
                <a:cs typeface="Arial"/>
              </a:rPr>
              <a:t>~90-95%</a:t>
            </a:r>
            <a:r>
              <a:rPr lang="en" sz="2400" dirty="0">
                <a:latin typeface="Arial"/>
                <a:cs typeface="Arial"/>
              </a:rPr>
              <a:t> of quotes</a:t>
            </a:r>
          </a:p>
        </p:txBody>
      </p:sp>
      <p:pic>
        <p:nvPicPr>
          <p:cNvPr id="30" name="Shape 30"/>
          <p:cNvPicPr preferRelativeResize="0"/>
          <p:nvPr/>
        </p:nvPicPr>
        <p:blipFill>
          <a:blip r:embed="rId3"/>
          <a:stretch>
            <a:fillRect/>
          </a:stretch>
        </p:blipFill>
        <p:spPr>
          <a:xfrm>
            <a:off x="457200" y="3431900"/>
            <a:ext cx="2758924" cy="2351950"/>
          </a:xfrm>
          <a:prstGeom prst="rect">
            <a:avLst/>
          </a:prstGeom>
          <a:noFill/>
          <a:ln>
            <a:noFill/>
          </a:ln>
        </p:spPr>
      </p:pic>
      <p:pic>
        <p:nvPicPr>
          <p:cNvPr id="31" name="Shape 31"/>
          <p:cNvPicPr preferRelativeResize="0"/>
          <p:nvPr/>
        </p:nvPicPr>
        <p:blipFill rotWithShape="1">
          <a:blip r:embed="rId4"/>
          <a:srcRect l="22386" r="31990"/>
          <a:stretch/>
        </p:blipFill>
        <p:spPr>
          <a:xfrm>
            <a:off x="3575193" y="3196637"/>
            <a:ext cx="2018126" cy="3400734"/>
          </a:xfrm>
          <a:prstGeom prst="rect">
            <a:avLst/>
          </a:prstGeom>
          <a:noFill/>
          <a:ln>
            <a:noFill/>
          </a:ln>
        </p:spPr>
      </p:pic>
      <p:pic>
        <p:nvPicPr>
          <p:cNvPr id="32" name="Shape 32"/>
          <p:cNvPicPr preferRelativeResize="0"/>
          <p:nvPr/>
        </p:nvPicPr>
        <p:blipFill rotWithShape="1">
          <a:blip r:embed="rId5"/>
          <a:srcRect t="190" r="50708"/>
          <a:stretch/>
        </p:blipFill>
        <p:spPr>
          <a:xfrm>
            <a:off x="6177533" y="3624349"/>
            <a:ext cx="2035441" cy="2628900"/>
          </a:xfrm>
          <a:prstGeom prst="rect">
            <a:avLst/>
          </a:prstGeom>
          <a:noFill/>
          <a:ln>
            <a:noFill/>
          </a:ln>
        </p:spPr>
      </p:pic>
      <p:sp>
        <p:nvSpPr>
          <p:cNvPr id="8" name="Shape 29"/>
          <p:cNvSpPr txBox="1">
            <a:spLocks/>
          </p:cNvSpPr>
          <p:nvPr/>
        </p:nvSpPr>
        <p:spPr bwMode="auto">
          <a:xfrm>
            <a:off x="2860842" y="5896927"/>
            <a:ext cx="3178556" cy="636178"/>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a:buFont typeface="Wingdings" charset="2"/>
              <a:buNone/>
            </a:pPr>
            <a:r>
              <a:rPr lang="en-US" sz="2400" dirty="0" smtClean="0">
                <a:latin typeface="Arial"/>
                <a:cs typeface="Arial"/>
              </a:rPr>
              <a:t>Apple stock in 2009</a:t>
            </a:r>
            <a:endParaRPr lang="en-US" sz="2400" dirty="0">
              <a:latin typeface="Arial"/>
              <a:cs typeface="Arial"/>
            </a:endParaRPr>
          </a:p>
        </p:txBody>
      </p:sp>
      <p:sp>
        <p:nvSpPr>
          <p:cNvPr id="9"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715691182"/>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24" name="Rounded Rectangle 23"/>
          <p:cNvSpPr/>
          <p:nvPr/>
        </p:nvSpPr>
        <p:spPr bwMode="auto">
          <a:xfrm>
            <a:off x="6307684" y="1707831"/>
            <a:ext cx="2731433" cy="3314828"/>
          </a:xfrm>
          <a:prstGeom prst="roundRect">
            <a:avLst/>
          </a:prstGeom>
          <a:ln w="76200">
            <a:solidFill>
              <a:srgbClr val="008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a:ea typeface="ＭＳ Ｐゴシック" pitchFamily="18" charset="-128"/>
              <a:cs typeface="Arial"/>
            </a:endParaRPr>
          </a:p>
        </p:txBody>
      </p:sp>
      <p:sp>
        <p:nvSpPr>
          <p:cNvPr id="3" name="Title 2"/>
          <p:cNvSpPr>
            <a:spLocks noGrp="1"/>
          </p:cNvSpPr>
          <p:nvPr>
            <p:ph type="title"/>
          </p:nvPr>
        </p:nvSpPr>
        <p:spPr/>
        <p:txBody>
          <a:bodyPr/>
          <a:lstStyle/>
          <a:p>
            <a:r>
              <a:rPr lang="en-US" dirty="0" smtClean="0">
                <a:cs typeface="Calibri"/>
              </a:rPr>
              <a:t>Hybrid HFT/Algorithmic Trading Structure</a:t>
            </a:r>
            <a:endParaRPr lang="en-US" dirty="0">
              <a:cs typeface="Calibri"/>
            </a:endParaRPr>
          </a:p>
        </p:txBody>
      </p:sp>
      <p:sp>
        <p:nvSpPr>
          <p:cNvPr id="37" name="Shape 37"/>
          <p:cNvSpPr txBox="1">
            <a:spLocks noGrp="1"/>
          </p:cNvSpPr>
          <p:nvPr>
            <p:ph idx="1"/>
          </p:nvPr>
        </p:nvSpPr>
        <p:spPr>
          <a:xfrm>
            <a:off x="108036" y="696496"/>
            <a:ext cx="6308808" cy="1402346"/>
          </a:xfrm>
          <a:prstGeom prst="rect">
            <a:avLst/>
          </a:prstGeom>
        </p:spPr>
        <p:txBody>
          <a:bodyPr lIns="91425" tIns="91425" rIns="91425" bIns="91425" anchor="t" anchorCtr="0">
            <a:noAutofit/>
          </a:bodyPr>
          <a:lstStyle/>
          <a:p>
            <a:pPr marL="0" lvl="0" indent="0" rtl="0">
              <a:spcBef>
                <a:spcPts val="0"/>
              </a:spcBef>
              <a:buNone/>
            </a:pPr>
            <a:endParaRPr lang="en-US" sz="2400" dirty="0" smtClean="0">
              <a:latin typeface="Arial"/>
              <a:cs typeface="Arial"/>
            </a:endParaRPr>
          </a:p>
          <a:p>
            <a:pPr marL="0" lvl="0" indent="0" rtl="0">
              <a:spcBef>
                <a:spcPts val="0"/>
              </a:spcBef>
              <a:buNone/>
            </a:pPr>
            <a:r>
              <a:rPr lang="en" sz="3000" dirty="0" smtClean="0">
                <a:latin typeface="Arial"/>
                <a:cs typeface="Arial"/>
              </a:rPr>
              <a:t>Stereotypical </a:t>
            </a:r>
            <a:r>
              <a:rPr lang="en-US" sz="3000" dirty="0" smtClean="0">
                <a:latin typeface="Arial"/>
                <a:cs typeface="Arial"/>
              </a:rPr>
              <a:t>algorithmic </a:t>
            </a:r>
            <a:r>
              <a:rPr lang="en" sz="3000" dirty="0" smtClean="0">
                <a:latin typeface="Arial"/>
                <a:cs typeface="Arial"/>
              </a:rPr>
              <a:t>trading</a:t>
            </a:r>
            <a:r>
              <a:rPr lang="en-US" sz="3000" dirty="0" smtClean="0">
                <a:latin typeface="Arial"/>
                <a:cs typeface="Arial"/>
              </a:rPr>
              <a:t> </a:t>
            </a:r>
            <a:r>
              <a:rPr lang="en" sz="3000" dirty="0" smtClean="0">
                <a:latin typeface="Arial"/>
                <a:cs typeface="Arial"/>
              </a:rPr>
              <a:t>architecture</a:t>
            </a:r>
            <a:endParaRPr lang="en" sz="3000" dirty="0">
              <a:latin typeface="Arial"/>
              <a:cs typeface="Arial"/>
            </a:endParaRPr>
          </a:p>
          <a:p>
            <a:pPr marL="0" lvl="0" indent="0" rtl="0">
              <a:spcBef>
                <a:spcPts val="0"/>
              </a:spcBef>
              <a:buNone/>
            </a:pPr>
            <a:endParaRPr sz="2400" dirty="0">
              <a:latin typeface="Arial"/>
              <a:cs typeface="Arial"/>
            </a:endParaRPr>
          </a:p>
          <a:p>
            <a:pPr marL="0" lvl="0" indent="0" rtl="0">
              <a:spcBef>
                <a:spcPts val="0"/>
              </a:spcBef>
              <a:buNone/>
            </a:pPr>
            <a:endParaRPr sz="2400" dirty="0">
              <a:latin typeface="Arial"/>
              <a:cs typeface="Arial"/>
            </a:endParaRPr>
          </a:p>
        </p:txBody>
      </p:sp>
      <p:sp>
        <p:nvSpPr>
          <p:cNvPr id="38" name="Shape 38"/>
          <p:cNvSpPr/>
          <p:nvPr/>
        </p:nvSpPr>
        <p:spPr>
          <a:xfrm>
            <a:off x="6463500" y="2168876"/>
            <a:ext cx="2427194" cy="2283027"/>
          </a:xfrm>
          <a:prstGeom prst="rect">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600" b="1" dirty="0" smtClean="0">
                <a:latin typeface="Arial"/>
                <a:cs typeface="Arial"/>
              </a:rPr>
              <a:t>Offline Algorithmic Trading</a:t>
            </a:r>
            <a:endParaRPr lang="en" sz="1600" b="1" dirty="0" smtClean="0">
              <a:latin typeface="Arial"/>
              <a:cs typeface="Arial"/>
            </a:endParaRPr>
          </a:p>
          <a:p>
            <a:pPr lvl="0" algn="ctr" rtl="0">
              <a:spcBef>
                <a:spcPts val="0"/>
              </a:spcBef>
              <a:buNone/>
            </a:pPr>
            <a:endParaRPr lang="en-US" sz="1600" dirty="0" smtClean="0">
              <a:latin typeface="Arial"/>
              <a:cs typeface="Arial"/>
            </a:endParaRPr>
          </a:p>
          <a:p>
            <a:pPr marL="285750" lvl="0" indent="-285750" rtl="0">
              <a:spcBef>
                <a:spcPts val="0"/>
              </a:spcBef>
              <a:buFontTx/>
              <a:buChar char="-"/>
            </a:pPr>
            <a:r>
              <a:rPr lang="en-US" sz="1600" dirty="0" smtClean="0">
                <a:latin typeface="Arial"/>
                <a:cs typeface="Arial"/>
              </a:rPr>
              <a:t>Analyze historical and recent data</a:t>
            </a:r>
          </a:p>
          <a:p>
            <a:pPr marL="285750" indent="-285750">
              <a:spcBef>
                <a:spcPts val="0"/>
              </a:spcBef>
              <a:buFontTx/>
              <a:buChar char="-"/>
            </a:pPr>
            <a:r>
              <a:rPr lang="en-US" sz="1600" dirty="0" smtClean="0">
                <a:latin typeface="Arial"/>
                <a:cs typeface="Arial"/>
              </a:rPr>
              <a:t>Find correlations</a:t>
            </a:r>
          </a:p>
          <a:p>
            <a:pPr marL="285750" lvl="0" indent="-285750" rtl="0">
              <a:spcBef>
                <a:spcPts val="0"/>
              </a:spcBef>
              <a:buFontTx/>
              <a:buChar char="-"/>
            </a:pPr>
            <a:r>
              <a:rPr lang="en-US" sz="1600" dirty="0" smtClean="0">
                <a:latin typeface="Arial"/>
                <a:cs typeface="Arial"/>
              </a:rPr>
              <a:t>D</a:t>
            </a:r>
            <a:r>
              <a:rPr lang="en" sz="1600" dirty="0" smtClean="0">
                <a:latin typeface="Arial"/>
                <a:cs typeface="Arial"/>
              </a:rPr>
              <a:t>etermine pairs</a:t>
            </a:r>
            <a:r>
              <a:rPr lang="en-US" sz="1600" dirty="0" smtClean="0">
                <a:latin typeface="Arial"/>
                <a:cs typeface="Arial"/>
              </a:rPr>
              <a:t> for next </a:t>
            </a:r>
            <a:r>
              <a:rPr lang="en-US" sz="1600" b="1" dirty="0" smtClean="0">
                <a:latin typeface="Arial"/>
                <a:cs typeface="Arial"/>
              </a:rPr>
              <a:t>day</a:t>
            </a:r>
          </a:p>
        </p:txBody>
      </p:sp>
      <p:sp>
        <p:nvSpPr>
          <p:cNvPr id="39" name="Shape 39"/>
          <p:cNvSpPr/>
          <p:nvPr/>
        </p:nvSpPr>
        <p:spPr>
          <a:xfrm>
            <a:off x="3460350" y="2660950"/>
            <a:ext cx="2223300" cy="1537199"/>
          </a:xfrm>
          <a:prstGeom prst="rect">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smtClean="0">
                <a:latin typeface="Arial"/>
                <a:cs typeface="Arial"/>
              </a:rPr>
              <a:t>Execution of</a:t>
            </a:r>
            <a:endParaRPr lang="en" sz="1800" dirty="0">
              <a:latin typeface="Arial"/>
              <a:cs typeface="Arial"/>
            </a:endParaRPr>
          </a:p>
          <a:p>
            <a:pPr lvl="0" algn="ctr" rtl="0">
              <a:spcBef>
                <a:spcPts val="0"/>
              </a:spcBef>
              <a:buNone/>
            </a:pPr>
            <a:r>
              <a:rPr lang="en" sz="1800" dirty="0" smtClean="0">
                <a:latin typeface="Arial"/>
                <a:cs typeface="Arial"/>
              </a:rPr>
              <a:t>pair </a:t>
            </a:r>
            <a:r>
              <a:rPr lang="en" sz="1800" dirty="0">
                <a:latin typeface="Arial"/>
                <a:cs typeface="Arial"/>
              </a:rPr>
              <a:t>trade</a:t>
            </a:r>
          </a:p>
          <a:p>
            <a:pPr lvl="0" algn="ctr" rtl="0">
              <a:spcBef>
                <a:spcPts val="0"/>
              </a:spcBef>
              <a:buNone/>
            </a:pPr>
            <a:r>
              <a:rPr lang="en" sz="1800" dirty="0" smtClean="0">
                <a:latin typeface="Arial"/>
                <a:cs typeface="Arial"/>
              </a:rPr>
              <a:t>IBM ↑</a:t>
            </a:r>
          </a:p>
          <a:p>
            <a:pPr lvl="0" algn="ctr">
              <a:spcBef>
                <a:spcPts val="0"/>
              </a:spcBef>
            </a:pPr>
            <a:r>
              <a:rPr lang="en" sz="1800" dirty="0">
                <a:latin typeface="Arial"/>
                <a:cs typeface="Arial"/>
              </a:rPr>
              <a:t>MSFT ↑</a:t>
            </a:r>
          </a:p>
        </p:txBody>
      </p:sp>
      <p:sp>
        <p:nvSpPr>
          <p:cNvPr id="40" name="Shape 40"/>
          <p:cNvSpPr/>
          <p:nvPr/>
        </p:nvSpPr>
        <p:spPr>
          <a:xfrm>
            <a:off x="256676" y="2660950"/>
            <a:ext cx="2223300" cy="1537199"/>
          </a:xfrm>
          <a:prstGeom prst="rect">
            <a:avLst/>
          </a:prstGeom>
          <a:solidFill>
            <a:schemeClr val="accent1"/>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dirty="0" smtClean="0">
                <a:latin typeface="Arial"/>
                <a:cs typeface="Arial"/>
              </a:rPr>
              <a:t>Exchange</a:t>
            </a:r>
            <a:endParaRPr lang="en-US" sz="3000" dirty="0">
              <a:latin typeface="Arial"/>
              <a:cs typeface="Arial"/>
            </a:endParaRPr>
          </a:p>
          <a:p>
            <a:pPr lvl="0" algn="ctr" rtl="0">
              <a:spcBef>
                <a:spcPts val="0"/>
              </a:spcBef>
              <a:buNone/>
            </a:pPr>
            <a:r>
              <a:rPr lang="en-US" sz="1800" dirty="0" smtClean="0">
                <a:latin typeface="Arial"/>
                <a:cs typeface="Arial"/>
              </a:rPr>
              <a:t>(NASDAQ /NYSE)</a:t>
            </a:r>
          </a:p>
        </p:txBody>
      </p:sp>
      <p:sp>
        <p:nvSpPr>
          <p:cNvPr id="41" name="Shape 41"/>
          <p:cNvSpPr/>
          <p:nvPr/>
        </p:nvSpPr>
        <p:spPr>
          <a:xfrm>
            <a:off x="5683650" y="3274750"/>
            <a:ext cx="779999" cy="309600"/>
          </a:xfrm>
          <a:prstGeom prst="lef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Arial"/>
              <a:cs typeface="Arial"/>
            </a:endParaRPr>
          </a:p>
        </p:txBody>
      </p:sp>
      <p:sp>
        <p:nvSpPr>
          <p:cNvPr id="42" name="Shape 42"/>
          <p:cNvSpPr/>
          <p:nvPr/>
        </p:nvSpPr>
        <p:spPr>
          <a:xfrm>
            <a:off x="2486526" y="3114842"/>
            <a:ext cx="973973" cy="363841"/>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Arial"/>
              <a:cs typeface="Arial"/>
            </a:endParaRPr>
          </a:p>
        </p:txBody>
      </p:sp>
      <p:sp>
        <p:nvSpPr>
          <p:cNvPr id="43" name="Shape 43"/>
          <p:cNvSpPr/>
          <p:nvPr/>
        </p:nvSpPr>
        <p:spPr>
          <a:xfrm flipH="1">
            <a:off x="2486525" y="3429550"/>
            <a:ext cx="973973" cy="300239"/>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Arial"/>
              <a:cs typeface="Arial"/>
            </a:endParaRPr>
          </a:p>
        </p:txBody>
      </p:sp>
      <p:sp>
        <p:nvSpPr>
          <p:cNvPr id="44" name="Shape 44"/>
          <p:cNvSpPr txBox="1"/>
          <p:nvPr/>
        </p:nvSpPr>
        <p:spPr>
          <a:xfrm>
            <a:off x="2540000" y="2724283"/>
            <a:ext cx="920499" cy="444900"/>
          </a:xfrm>
          <a:prstGeom prst="rect">
            <a:avLst/>
          </a:prstGeom>
        </p:spPr>
        <p:txBody>
          <a:bodyPr lIns="91425" tIns="91425" rIns="91425" bIns="91425" anchor="t" anchorCtr="0">
            <a:noAutofit/>
          </a:bodyPr>
          <a:lstStyle/>
          <a:p>
            <a:pPr lvl="0" algn="ctr" rtl="0">
              <a:spcBef>
                <a:spcPts val="0"/>
              </a:spcBef>
              <a:buNone/>
            </a:pPr>
            <a:r>
              <a:rPr lang="en" sz="1600" dirty="0">
                <a:latin typeface="Arial"/>
                <a:cs typeface="Arial"/>
              </a:rPr>
              <a:t>Trades</a:t>
            </a:r>
          </a:p>
        </p:txBody>
      </p:sp>
      <p:sp>
        <p:nvSpPr>
          <p:cNvPr id="45" name="Shape 45"/>
          <p:cNvSpPr txBox="1"/>
          <p:nvPr/>
        </p:nvSpPr>
        <p:spPr>
          <a:xfrm>
            <a:off x="2486526" y="3739150"/>
            <a:ext cx="973973" cy="444900"/>
          </a:xfrm>
          <a:prstGeom prst="rect">
            <a:avLst/>
          </a:prstGeom>
        </p:spPr>
        <p:txBody>
          <a:bodyPr lIns="91425" tIns="91425" rIns="91425" bIns="91425" anchor="t" anchorCtr="0">
            <a:noAutofit/>
          </a:bodyPr>
          <a:lstStyle/>
          <a:p>
            <a:pPr lvl="0" algn="ctr" rtl="0">
              <a:spcBef>
                <a:spcPts val="0"/>
              </a:spcBef>
              <a:buNone/>
            </a:pPr>
            <a:r>
              <a:rPr lang="en-US" sz="1600" dirty="0" smtClean="0">
                <a:latin typeface="Arial"/>
                <a:cs typeface="Arial"/>
              </a:rPr>
              <a:t>Updated prices</a:t>
            </a:r>
            <a:endParaRPr lang="en" sz="1600" dirty="0">
              <a:latin typeface="Arial"/>
              <a:cs typeface="Arial"/>
            </a:endParaRPr>
          </a:p>
        </p:txBody>
      </p:sp>
      <p:sp>
        <p:nvSpPr>
          <p:cNvPr id="46" name="Shape 46"/>
          <p:cNvSpPr txBox="1"/>
          <p:nvPr/>
        </p:nvSpPr>
        <p:spPr>
          <a:xfrm>
            <a:off x="1890623" y="4587584"/>
            <a:ext cx="2293692" cy="1143299"/>
          </a:xfrm>
          <a:prstGeom prst="rect">
            <a:avLst/>
          </a:prstGeom>
        </p:spPr>
        <p:txBody>
          <a:bodyPr lIns="91425" tIns="91425" rIns="91425" bIns="91425" anchor="t" anchorCtr="0">
            <a:noAutofit/>
          </a:bodyPr>
          <a:lstStyle/>
          <a:p>
            <a:pPr lvl="0" algn="ctr" rtl="0">
              <a:spcBef>
                <a:spcPts val="0"/>
              </a:spcBef>
              <a:buNone/>
            </a:pPr>
            <a:r>
              <a:rPr lang="en" sz="2200" dirty="0">
                <a:latin typeface="Arial"/>
                <a:cs typeface="Arial"/>
              </a:rPr>
              <a:t>~10 μs</a:t>
            </a:r>
          </a:p>
          <a:p>
            <a:pPr lvl="0" algn="ctr" rtl="0">
              <a:spcBef>
                <a:spcPts val="0"/>
              </a:spcBef>
              <a:buNone/>
            </a:pPr>
            <a:r>
              <a:rPr lang="en" sz="2200" dirty="0">
                <a:latin typeface="Arial"/>
                <a:cs typeface="Arial"/>
              </a:rPr>
              <a:t>the “inner” loop</a:t>
            </a:r>
          </a:p>
        </p:txBody>
      </p:sp>
      <p:grpSp>
        <p:nvGrpSpPr>
          <p:cNvPr id="47" name="Shape 47"/>
          <p:cNvGrpSpPr/>
          <p:nvPr/>
        </p:nvGrpSpPr>
        <p:grpSpPr>
          <a:xfrm>
            <a:off x="2680200" y="4444292"/>
            <a:ext cx="780299" cy="259593"/>
            <a:chOff x="2680200" y="3726799"/>
            <a:chExt cx="780299" cy="194700"/>
          </a:xfrm>
        </p:grpSpPr>
        <p:cxnSp>
          <p:nvCxnSpPr>
            <p:cNvPr id="48" name="Shape 48"/>
            <p:cNvCxnSpPr/>
            <p:nvPr/>
          </p:nvCxnSpPr>
          <p:spPr>
            <a:xfrm>
              <a:off x="2680500" y="3824150"/>
              <a:ext cx="779999" cy="0"/>
            </a:xfrm>
            <a:prstGeom prst="straightConnector1">
              <a:avLst/>
            </a:prstGeom>
            <a:noFill/>
            <a:ln w="19050" cap="flat">
              <a:solidFill>
                <a:schemeClr val="dk2"/>
              </a:solidFill>
              <a:prstDash val="solid"/>
              <a:round/>
              <a:headEnd type="none" w="lg" len="lg"/>
              <a:tailEnd type="none" w="lg" len="lg"/>
            </a:ln>
          </p:spPr>
        </p:cxnSp>
        <p:cxnSp>
          <p:nvCxnSpPr>
            <p:cNvPr id="49" name="Shape 49"/>
            <p:cNvCxnSpPr/>
            <p:nvPr/>
          </p:nvCxnSpPr>
          <p:spPr>
            <a:xfrm rot="10800000">
              <a:off x="2680200" y="3726799"/>
              <a:ext cx="0" cy="194700"/>
            </a:xfrm>
            <a:prstGeom prst="straightConnector1">
              <a:avLst/>
            </a:prstGeom>
            <a:noFill/>
            <a:ln w="19050" cap="flat">
              <a:solidFill>
                <a:schemeClr val="dk2"/>
              </a:solidFill>
              <a:prstDash val="solid"/>
              <a:round/>
              <a:headEnd type="none" w="lg" len="lg"/>
              <a:tailEnd type="none" w="lg" len="lg"/>
            </a:ln>
          </p:spPr>
        </p:cxnSp>
        <p:cxnSp>
          <p:nvCxnSpPr>
            <p:cNvPr id="50" name="Shape 50"/>
            <p:cNvCxnSpPr/>
            <p:nvPr/>
          </p:nvCxnSpPr>
          <p:spPr>
            <a:xfrm rot="10800000">
              <a:off x="3460350" y="3726799"/>
              <a:ext cx="0" cy="194700"/>
            </a:xfrm>
            <a:prstGeom prst="straightConnector1">
              <a:avLst/>
            </a:prstGeom>
            <a:noFill/>
            <a:ln w="19050" cap="flat">
              <a:solidFill>
                <a:schemeClr val="dk2"/>
              </a:solidFill>
              <a:prstDash val="solid"/>
              <a:round/>
              <a:headEnd type="none" w="lg" len="lg"/>
              <a:tailEnd type="none" w="lg" len="lg"/>
            </a:ln>
          </p:spPr>
        </p:cxnSp>
      </p:grpSp>
      <p:sp>
        <p:nvSpPr>
          <p:cNvPr id="51" name="Shape 51"/>
          <p:cNvSpPr txBox="1"/>
          <p:nvPr/>
        </p:nvSpPr>
        <p:spPr>
          <a:xfrm>
            <a:off x="5094300" y="4614321"/>
            <a:ext cx="1937489" cy="452310"/>
          </a:xfrm>
          <a:prstGeom prst="rect">
            <a:avLst/>
          </a:prstGeom>
        </p:spPr>
        <p:txBody>
          <a:bodyPr lIns="91425" tIns="91425" rIns="91425" bIns="91425" anchor="t" anchorCtr="0">
            <a:noAutofit/>
          </a:bodyPr>
          <a:lstStyle/>
          <a:p>
            <a:pPr lvl="0" algn="ctr" rtl="0">
              <a:spcBef>
                <a:spcPts val="0"/>
              </a:spcBef>
              <a:buNone/>
            </a:pPr>
            <a:r>
              <a:rPr lang="en-US" sz="2200" dirty="0" smtClean="0">
                <a:solidFill>
                  <a:schemeClr val="dk1"/>
                </a:solidFill>
                <a:latin typeface="Arial"/>
                <a:cs typeface="Arial"/>
              </a:rPr>
              <a:t>Once a day</a:t>
            </a:r>
            <a:endParaRPr lang="en" sz="2200" dirty="0">
              <a:solidFill>
                <a:schemeClr val="dk1"/>
              </a:solidFill>
              <a:latin typeface="Arial"/>
              <a:cs typeface="Arial"/>
            </a:endParaRPr>
          </a:p>
        </p:txBody>
      </p:sp>
      <p:grpSp>
        <p:nvGrpSpPr>
          <p:cNvPr id="52" name="Shape 52"/>
          <p:cNvGrpSpPr/>
          <p:nvPr/>
        </p:nvGrpSpPr>
        <p:grpSpPr>
          <a:xfrm>
            <a:off x="5683350" y="4444292"/>
            <a:ext cx="780299" cy="259593"/>
            <a:chOff x="2680200" y="3726799"/>
            <a:chExt cx="780299" cy="194700"/>
          </a:xfrm>
        </p:grpSpPr>
        <p:cxnSp>
          <p:nvCxnSpPr>
            <p:cNvPr id="53" name="Shape 53"/>
            <p:cNvCxnSpPr/>
            <p:nvPr/>
          </p:nvCxnSpPr>
          <p:spPr>
            <a:xfrm>
              <a:off x="2680500" y="3824150"/>
              <a:ext cx="779999" cy="0"/>
            </a:xfrm>
            <a:prstGeom prst="straightConnector1">
              <a:avLst/>
            </a:prstGeom>
            <a:noFill/>
            <a:ln w="19050" cap="flat">
              <a:solidFill>
                <a:schemeClr val="dk2"/>
              </a:solidFill>
              <a:prstDash val="solid"/>
              <a:round/>
              <a:headEnd type="none" w="lg" len="lg"/>
              <a:tailEnd type="none" w="lg" len="lg"/>
            </a:ln>
          </p:spPr>
        </p:cxnSp>
        <p:cxnSp>
          <p:nvCxnSpPr>
            <p:cNvPr id="54" name="Shape 54"/>
            <p:cNvCxnSpPr/>
            <p:nvPr/>
          </p:nvCxnSpPr>
          <p:spPr>
            <a:xfrm rot="10800000">
              <a:off x="2680200" y="3726799"/>
              <a:ext cx="0" cy="194700"/>
            </a:xfrm>
            <a:prstGeom prst="straightConnector1">
              <a:avLst/>
            </a:prstGeom>
            <a:noFill/>
            <a:ln w="19050" cap="flat">
              <a:solidFill>
                <a:schemeClr val="dk2"/>
              </a:solidFill>
              <a:prstDash val="solid"/>
              <a:round/>
              <a:headEnd type="none" w="lg" len="lg"/>
              <a:tailEnd type="none" w="lg" len="lg"/>
            </a:ln>
          </p:spPr>
        </p:cxnSp>
        <p:cxnSp>
          <p:nvCxnSpPr>
            <p:cNvPr id="55" name="Shape 55"/>
            <p:cNvCxnSpPr/>
            <p:nvPr/>
          </p:nvCxnSpPr>
          <p:spPr>
            <a:xfrm rot="10800000">
              <a:off x="3460350" y="3726799"/>
              <a:ext cx="0" cy="194700"/>
            </a:xfrm>
            <a:prstGeom prst="straightConnector1">
              <a:avLst/>
            </a:prstGeom>
            <a:noFill/>
            <a:ln w="19050" cap="flat">
              <a:solidFill>
                <a:schemeClr val="dk2"/>
              </a:solidFill>
              <a:prstDash val="solid"/>
              <a:round/>
              <a:headEnd type="none" w="lg" len="lg"/>
              <a:tailEnd type="none" w="lg" len="lg"/>
            </a:ln>
          </p:spPr>
        </p:cxnSp>
      </p:grpSp>
      <p:sp>
        <p:nvSpPr>
          <p:cNvPr id="4" name="Rectangle 3"/>
          <p:cNvSpPr/>
          <p:nvPr/>
        </p:nvSpPr>
        <p:spPr bwMode="auto">
          <a:xfrm>
            <a:off x="254000" y="2180429"/>
            <a:ext cx="5437951" cy="2270589"/>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a:ea typeface="ＭＳ Ｐゴシック" pitchFamily="18" charset="-128"/>
              <a:cs typeface="Arial"/>
            </a:endParaRPr>
          </a:p>
        </p:txBody>
      </p:sp>
      <p:sp>
        <p:nvSpPr>
          <p:cNvPr id="5" name="TextBox 4"/>
          <p:cNvSpPr txBox="1"/>
          <p:nvPr/>
        </p:nvSpPr>
        <p:spPr>
          <a:xfrm>
            <a:off x="844885" y="2193798"/>
            <a:ext cx="4581152" cy="461665"/>
          </a:xfrm>
          <a:prstGeom prst="rect">
            <a:avLst/>
          </a:prstGeom>
          <a:noFill/>
        </p:spPr>
        <p:txBody>
          <a:bodyPr wrap="none" rtlCol="0">
            <a:spAutoFit/>
          </a:bodyPr>
          <a:lstStyle/>
          <a:p>
            <a:r>
              <a:rPr lang="en-US" dirty="0" smtClean="0">
                <a:latin typeface="Arial"/>
                <a:cs typeface="Arial"/>
              </a:rPr>
              <a:t>Co-located trading infrastructure</a:t>
            </a:r>
          </a:p>
        </p:txBody>
      </p:sp>
      <p:sp>
        <p:nvSpPr>
          <p:cNvPr id="25" name="Shape 51"/>
          <p:cNvSpPr txBox="1"/>
          <p:nvPr/>
        </p:nvSpPr>
        <p:spPr>
          <a:xfrm rot="20771783">
            <a:off x="6616694" y="1259268"/>
            <a:ext cx="1674627" cy="524347"/>
          </a:xfrm>
          <a:prstGeom prst="rect">
            <a:avLst/>
          </a:prstGeom>
          <a:solidFill>
            <a:srgbClr val="D6FF8C"/>
          </a:solidFill>
        </p:spPr>
        <p:txBody>
          <a:bodyPr lIns="91425" tIns="91425" rIns="91425" bIns="91425" anchor="t" anchorCtr="0">
            <a:noAutofit/>
          </a:bodyPr>
          <a:lstStyle/>
          <a:p>
            <a:pPr lvl="0" algn="ctr" rtl="0">
              <a:spcBef>
                <a:spcPts val="0"/>
              </a:spcBef>
              <a:buNone/>
            </a:pPr>
            <a:r>
              <a:rPr lang="en-US" dirty="0" smtClean="0">
                <a:solidFill>
                  <a:schemeClr val="dk1"/>
                </a:solidFill>
                <a:latin typeface="Arial"/>
                <a:cs typeface="Arial"/>
              </a:rPr>
              <a:t>Our focu</a:t>
            </a:r>
            <a:r>
              <a:rPr lang="en-US" dirty="0">
                <a:solidFill>
                  <a:schemeClr val="dk1"/>
                </a:solidFill>
                <a:latin typeface="Arial"/>
                <a:cs typeface="Arial"/>
              </a:rPr>
              <a:t>s</a:t>
            </a:r>
            <a:endParaRPr lang="en" dirty="0">
              <a:latin typeface="Arial"/>
              <a:cs typeface="Arial"/>
            </a:endParaRPr>
          </a:p>
        </p:txBody>
      </p:sp>
      <p:sp>
        <p:nvSpPr>
          <p:cNvPr id="26"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20839075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41" grpId="0" animBg="1"/>
      <p:bldP spid="51"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24" name="Rounded Rectangle 23"/>
          <p:cNvSpPr/>
          <p:nvPr/>
        </p:nvSpPr>
        <p:spPr bwMode="auto">
          <a:xfrm>
            <a:off x="6307684" y="1707831"/>
            <a:ext cx="2731433" cy="3314828"/>
          </a:xfrm>
          <a:prstGeom prst="roundRect">
            <a:avLst/>
          </a:prstGeom>
          <a:ln w="76200">
            <a:solidFill>
              <a:srgbClr val="008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a:ea typeface="ＭＳ Ｐゴシック" pitchFamily="18" charset="-128"/>
              <a:cs typeface="Arial"/>
            </a:endParaRPr>
          </a:p>
        </p:txBody>
      </p:sp>
      <p:sp>
        <p:nvSpPr>
          <p:cNvPr id="3" name="Title 2"/>
          <p:cNvSpPr>
            <a:spLocks noGrp="1"/>
          </p:cNvSpPr>
          <p:nvPr>
            <p:ph type="title"/>
          </p:nvPr>
        </p:nvSpPr>
        <p:spPr/>
        <p:txBody>
          <a:bodyPr/>
          <a:lstStyle/>
          <a:p>
            <a:r>
              <a:rPr lang="en-US" dirty="0" smtClean="0">
                <a:cs typeface="Calibri"/>
              </a:rPr>
              <a:t>Hybrid HFT/Algorithmic Trading Structure</a:t>
            </a:r>
            <a:endParaRPr lang="en-US" dirty="0">
              <a:cs typeface="Calibri"/>
            </a:endParaRPr>
          </a:p>
        </p:txBody>
      </p:sp>
      <p:sp>
        <p:nvSpPr>
          <p:cNvPr id="37" name="Shape 37"/>
          <p:cNvSpPr txBox="1">
            <a:spLocks noGrp="1"/>
          </p:cNvSpPr>
          <p:nvPr>
            <p:ph idx="1"/>
          </p:nvPr>
        </p:nvSpPr>
        <p:spPr>
          <a:xfrm>
            <a:off x="108036" y="696496"/>
            <a:ext cx="6308808" cy="1402346"/>
          </a:xfrm>
          <a:prstGeom prst="rect">
            <a:avLst/>
          </a:prstGeom>
        </p:spPr>
        <p:txBody>
          <a:bodyPr lIns="91425" tIns="91425" rIns="91425" bIns="91425" anchor="t" anchorCtr="0">
            <a:noAutofit/>
          </a:bodyPr>
          <a:lstStyle/>
          <a:p>
            <a:pPr marL="0" lvl="0" indent="0" rtl="0">
              <a:spcBef>
                <a:spcPts val="0"/>
              </a:spcBef>
              <a:buNone/>
            </a:pPr>
            <a:endParaRPr lang="en-US" sz="2400" dirty="0" smtClean="0">
              <a:latin typeface="Arial"/>
              <a:cs typeface="Arial"/>
            </a:endParaRPr>
          </a:p>
          <a:p>
            <a:pPr marL="0" lvl="0" indent="0" rtl="0">
              <a:spcBef>
                <a:spcPts val="0"/>
              </a:spcBef>
              <a:buNone/>
            </a:pPr>
            <a:r>
              <a:rPr lang="en-US" sz="3000" b="1" dirty="0" smtClean="0">
                <a:latin typeface="Arial"/>
                <a:cs typeface="Arial"/>
              </a:rPr>
              <a:t>Proposed</a:t>
            </a:r>
            <a:r>
              <a:rPr lang="en-US" sz="3000" dirty="0" smtClean="0">
                <a:latin typeface="Arial"/>
                <a:cs typeface="Arial"/>
              </a:rPr>
              <a:t> algorithmic </a:t>
            </a:r>
            <a:r>
              <a:rPr lang="en" sz="3000" dirty="0" smtClean="0">
                <a:latin typeface="Arial"/>
                <a:cs typeface="Arial"/>
              </a:rPr>
              <a:t>trading</a:t>
            </a:r>
            <a:r>
              <a:rPr lang="en-US" sz="3000" dirty="0" smtClean="0">
                <a:latin typeface="Arial"/>
                <a:cs typeface="Arial"/>
              </a:rPr>
              <a:t> </a:t>
            </a:r>
            <a:r>
              <a:rPr lang="en" sz="3000" dirty="0" smtClean="0">
                <a:latin typeface="Arial"/>
                <a:cs typeface="Arial"/>
              </a:rPr>
              <a:t>architecture</a:t>
            </a:r>
            <a:endParaRPr lang="en" sz="3000" dirty="0">
              <a:latin typeface="Arial"/>
              <a:cs typeface="Arial"/>
            </a:endParaRPr>
          </a:p>
          <a:p>
            <a:pPr marL="0" lvl="0" indent="0" rtl="0">
              <a:spcBef>
                <a:spcPts val="0"/>
              </a:spcBef>
              <a:buNone/>
            </a:pPr>
            <a:endParaRPr sz="2400" dirty="0">
              <a:latin typeface="Arial"/>
              <a:cs typeface="Arial"/>
            </a:endParaRPr>
          </a:p>
          <a:p>
            <a:pPr marL="0" lvl="0" indent="0" rtl="0">
              <a:spcBef>
                <a:spcPts val="0"/>
              </a:spcBef>
              <a:buNone/>
            </a:pPr>
            <a:endParaRPr sz="2400" dirty="0">
              <a:latin typeface="Arial"/>
              <a:cs typeface="Arial"/>
            </a:endParaRPr>
          </a:p>
        </p:txBody>
      </p:sp>
      <p:sp>
        <p:nvSpPr>
          <p:cNvPr id="38" name="Shape 38"/>
          <p:cNvSpPr/>
          <p:nvPr/>
        </p:nvSpPr>
        <p:spPr>
          <a:xfrm>
            <a:off x="6463500" y="2168876"/>
            <a:ext cx="2427194" cy="2283027"/>
          </a:xfrm>
          <a:prstGeom prst="rect">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pPr>
            <a:r>
              <a:rPr lang="en-US" sz="1600" b="1" dirty="0" smtClean="0">
                <a:latin typeface="Arial"/>
                <a:cs typeface="Arial"/>
              </a:rPr>
              <a:t>Bringing Algorithmic Trading Online</a:t>
            </a:r>
            <a:endParaRPr lang="en" sz="1600" b="1" dirty="0">
              <a:latin typeface="Arial"/>
              <a:cs typeface="Arial"/>
            </a:endParaRPr>
          </a:p>
          <a:p>
            <a:pPr lvl="0" algn="ctr">
              <a:spcBef>
                <a:spcPts val="0"/>
              </a:spcBef>
            </a:pPr>
            <a:endParaRPr lang="en-US" sz="1600" dirty="0">
              <a:latin typeface="Arial"/>
              <a:cs typeface="Arial"/>
            </a:endParaRPr>
          </a:p>
          <a:p>
            <a:pPr marL="285750" lvl="0" indent="-285750">
              <a:spcBef>
                <a:spcPts val="0"/>
              </a:spcBef>
              <a:buFontTx/>
              <a:buChar char="-"/>
            </a:pPr>
            <a:r>
              <a:rPr lang="en-US" sz="1600" dirty="0">
                <a:latin typeface="Arial"/>
                <a:cs typeface="Arial"/>
              </a:rPr>
              <a:t>Analyze historical and recent data</a:t>
            </a:r>
          </a:p>
          <a:p>
            <a:pPr marL="285750" indent="-285750">
              <a:spcBef>
                <a:spcPts val="0"/>
              </a:spcBef>
              <a:buFontTx/>
              <a:buChar char="-"/>
            </a:pPr>
            <a:r>
              <a:rPr lang="en-US" sz="1600" dirty="0">
                <a:latin typeface="Arial"/>
                <a:cs typeface="Arial"/>
              </a:rPr>
              <a:t>Find correlations</a:t>
            </a:r>
          </a:p>
          <a:p>
            <a:pPr marL="285750" lvl="0" indent="-285750">
              <a:spcBef>
                <a:spcPts val="0"/>
              </a:spcBef>
              <a:buFontTx/>
              <a:buChar char="-"/>
            </a:pPr>
            <a:r>
              <a:rPr lang="en-US" sz="1600" dirty="0">
                <a:latin typeface="Arial"/>
                <a:cs typeface="Arial"/>
              </a:rPr>
              <a:t>D</a:t>
            </a:r>
            <a:r>
              <a:rPr lang="en" sz="1600" dirty="0">
                <a:latin typeface="Arial"/>
                <a:cs typeface="Arial"/>
              </a:rPr>
              <a:t>etermine pairs</a:t>
            </a:r>
            <a:r>
              <a:rPr lang="en-US" sz="1600" dirty="0">
                <a:latin typeface="Arial"/>
                <a:cs typeface="Arial"/>
              </a:rPr>
              <a:t> for next </a:t>
            </a:r>
            <a:r>
              <a:rPr lang="en-US" sz="1600" b="1" dirty="0" smtClean="0">
                <a:latin typeface="Arial"/>
                <a:cs typeface="Arial"/>
              </a:rPr>
              <a:t>100ms</a:t>
            </a:r>
            <a:endParaRPr lang="en-US" sz="1600" b="1" dirty="0">
              <a:latin typeface="Arial"/>
              <a:cs typeface="Arial"/>
            </a:endParaRPr>
          </a:p>
        </p:txBody>
      </p:sp>
      <p:sp>
        <p:nvSpPr>
          <p:cNvPr id="39" name="Shape 39"/>
          <p:cNvSpPr/>
          <p:nvPr/>
        </p:nvSpPr>
        <p:spPr>
          <a:xfrm>
            <a:off x="3460350" y="2660950"/>
            <a:ext cx="2223300" cy="1537199"/>
          </a:xfrm>
          <a:prstGeom prst="rect">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smtClean="0">
                <a:latin typeface="Arial"/>
                <a:cs typeface="Arial"/>
              </a:rPr>
              <a:t>Execution of</a:t>
            </a:r>
            <a:endParaRPr lang="en" sz="1800" dirty="0">
              <a:latin typeface="Arial"/>
              <a:cs typeface="Arial"/>
            </a:endParaRPr>
          </a:p>
          <a:p>
            <a:pPr lvl="0" algn="ctr" rtl="0">
              <a:spcBef>
                <a:spcPts val="0"/>
              </a:spcBef>
              <a:buNone/>
            </a:pPr>
            <a:r>
              <a:rPr lang="en" sz="1800" dirty="0" smtClean="0">
                <a:latin typeface="Arial"/>
                <a:cs typeface="Arial"/>
              </a:rPr>
              <a:t>pair </a:t>
            </a:r>
            <a:r>
              <a:rPr lang="en" sz="1800" dirty="0">
                <a:latin typeface="Arial"/>
                <a:cs typeface="Arial"/>
              </a:rPr>
              <a:t>trade</a:t>
            </a:r>
          </a:p>
          <a:p>
            <a:pPr lvl="0" algn="ctr" rtl="0">
              <a:spcBef>
                <a:spcPts val="0"/>
              </a:spcBef>
              <a:buNone/>
            </a:pPr>
            <a:r>
              <a:rPr lang="en" sz="1800" dirty="0" smtClean="0">
                <a:latin typeface="Arial"/>
                <a:cs typeface="Arial"/>
              </a:rPr>
              <a:t>IBM ↑</a:t>
            </a:r>
          </a:p>
          <a:p>
            <a:pPr lvl="0" algn="ctr">
              <a:spcBef>
                <a:spcPts val="0"/>
              </a:spcBef>
            </a:pPr>
            <a:r>
              <a:rPr lang="en" sz="1800" dirty="0">
                <a:latin typeface="Arial"/>
                <a:cs typeface="Arial"/>
              </a:rPr>
              <a:t>MSFT ↑</a:t>
            </a:r>
          </a:p>
        </p:txBody>
      </p:sp>
      <p:sp>
        <p:nvSpPr>
          <p:cNvPr id="41" name="Shape 41"/>
          <p:cNvSpPr/>
          <p:nvPr/>
        </p:nvSpPr>
        <p:spPr>
          <a:xfrm>
            <a:off x="5683650" y="3274750"/>
            <a:ext cx="779999" cy="309600"/>
          </a:xfrm>
          <a:prstGeom prst="lef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Arial"/>
              <a:cs typeface="Arial"/>
            </a:endParaRPr>
          </a:p>
        </p:txBody>
      </p:sp>
      <p:sp>
        <p:nvSpPr>
          <p:cNvPr id="42" name="Shape 42"/>
          <p:cNvSpPr/>
          <p:nvPr/>
        </p:nvSpPr>
        <p:spPr>
          <a:xfrm>
            <a:off x="2486526" y="3114842"/>
            <a:ext cx="973973" cy="363841"/>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Arial"/>
              <a:cs typeface="Arial"/>
            </a:endParaRPr>
          </a:p>
        </p:txBody>
      </p:sp>
      <p:sp>
        <p:nvSpPr>
          <p:cNvPr id="43" name="Shape 43"/>
          <p:cNvSpPr/>
          <p:nvPr/>
        </p:nvSpPr>
        <p:spPr>
          <a:xfrm flipH="1">
            <a:off x="2486525" y="3429550"/>
            <a:ext cx="973973" cy="300239"/>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Arial"/>
              <a:cs typeface="Arial"/>
            </a:endParaRPr>
          </a:p>
        </p:txBody>
      </p:sp>
      <p:sp>
        <p:nvSpPr>
          <p:cNvPr id="44" name="Shape 44"/>
          <p:cNvSpPr txBox="1"/>
          <p:nvPr/>
        </p:nvSpPr>
        <p:spPr>
          <a:xfrm>
            <a:off x="2540000" y="2724283"/>
            <a:ext cx="920499" cy="444900"/>
          </a:xfrm>
          <a:prstGeom prst="rect">
            <a:avLst/>
          </a:prstGeom>
        </p:spPr>
        <p:txBody>
          <a:bodyPr lIns="91425" tIns="91425" rIns="91425" bIns="91425" anchor="t" anchorCtr="0">
            <a:noAutofit/>
          </a:bodyPr>
          <a:lstStyle/>
          <a:p>
            <a:pPr lvl="0" algn="ctr" rtl="0">
              <a:spcBef>
                <a:spcPts val="0"/>
              </a:spcBef>
              <a:buNone/>
            </a:pPr>
            <a:r>
              <a:rPr lang="en" sz="1600" dirty="0">
                <a:latin typeface="Arial"/>
                <a:cs typeface="Arial"/>
              </a:rPr>
              <a:t>Trades</a:t>
            </a:r>
          </a:p>
        </p:txBody>
      </p:sp>
      <p:sp>
        <p:nvSpPr>
          <p:cNvPr id="45" name="Shape 45"/>
          <p:cNvSpPr txBox="1"/>
          <p:nvPr/>
        </p:nvSpPr>
        <p:spPr>
          <a:xfrm>
            <a:off x="2486526" y="3739150"/>
            <a:ext cx="973973" cy="444900"/>
          </a:xfrm>
          <a:prstGeom prst="rect">
            <a:avLst/>
          </a:prstGeom>
        </p:spPr>
        <p:txBody>
          <a:bodyPr lIns="91425" tIns="91425" rIns="91425" bIns="91425" anchor="t" anchorCtr="0">
            <a:noAutofit/>
          </a:bodyPr>
          <a:lstStyle/>
          <a:p>
            <a:pPr lvl="0" algn="ctr" rtl="0">
              <a:spcBef>
                <a:spcPts val="0"/>
              </a:spcBef>
              <a:buNone/>
            </a:pPr>
            <a:r>
              <a:rPr lang="en-US" sz="1600" dirty="0" smtClean="0">
                <a:latin typeface="Arial"/>
                <a:cs typeface="Arial"/>
              </a:rPr>
              <a:t>Updated prices</a:t>
            </a:r>
            <a:endParaRPr lang="en" sz="1600" dirty="0">
              <a:latin typeface="Arial"/>
              <a:cs typeface="Arial"/>
            </a:endParaRPr>
          </a:p>
        </p:txBody>
      </p:sp>
      <p:sp>
        <p:nvSpPr>
          <p:cNvPr id="46" name="Shape 46"/>
          <p:cNvSpPr txBox="1"/>
          <p:nvPr/>
        </p:nvSpPr>
        <p:spPr>
          <a:xfrm>
            <a:off x="1890623" y="4587584"/>
            <a:ext cx="2293692" cy="1143299"/>
          </a:xfrm>
          <a:prstGeom prst="rect">
            <a:avLst/>
          </a:prstGeom>
        </p:spPr>
        <p:txBody>
          <a:bodyPr lIns="91425" tIns="91425" rIns="91425" bIns="91425" anchor="t" anchorCtr="0">
            <a:noAutofit/>
          </a:bodyPr>
          <a:lstStyle/>
          <a:p>
            <a:pPr lvl="0" algn="ctr" rtl="0">
              <a:spcBef>
                <a:spcPts val="0"/>
              </a:spcBef>
              <a:buNone/>
            </a:pPr>
            <a:r>
              <a:rPr lang="en" sz="2200" dirty="0">
                <a:latin typeface="Arial"/>
                <a:cs typeface="Arial"/>
              </a:rPr>
              <a:t>~10 μs</a:t>
            </a:r>
          </a:p>
          <a:p>
            <a:pPr lvl="0" algn="ctr" rtl="0">
              <a:spcBef>
                <a:spcPts val="0"/>
              </a:spcBef>
              <a:buNone/>
            </a:pPr>
            <a:r>
              <a:rPr lang="en" sz="2200" dirty="0">
                <a:latin typeface="Arial"/>
                <a:cs typeface="Arial"/>
              </a:rPr>
              <a:t>the “inner” loop</a:t>
            </a:r>
          </a:p>
        </p:txBody>
      </p:sp>
      <p:grpSp>
        <p:nvGrpSpPr>
          <p:cNvPr id="47" name="Shape 47"/>
          <p:cNvGrpSpPr/>
          <p:nvPr/>
        </p:nvGrpSpPr>
        <p:grpSpPr>
          <a:xfrm>
            <a:off x="2680200" y="4444292"/>
            <a:ext cx="780299" cy="259593"/>
            <a:chOff x="2680200" y="3726799"/>
            <a:chExt cx="780299" cy="194700"/>
          </a:xfrm>
        </p:grpSpPr>
        <p:cxnSp>
          <p:nvCxnSpPr>
            <p:cNvPr id="48" name="Shape 48"/>
            <p:cNvCxnSpPr/>
            <p:nvPr/>
          </p:nvCxnSpPr>
          <p:spPr>
            <a:xfrm>
              <a:off x="2680500" y="3824150"/>
              <a:ext cx="779999" cy="0"/>
            </a:xfrm>
            <a:prstGeom prst="straightConnector1">
              <a:avLst/>
            </a:prstGeom>
            <a:noFill/>
            <a:ln w="19050" cap="flat">
              <a:solidFill>
                <a:schemeClr val="dk2"/>
              </a:solidFill>
              <a:prstDash val="solid"/>
              <a:round/>
              <a:headEnd type="none" w="lg" len="lg"/>
              <a:tailEnd type="none" w="lg" len="lg"/>
            </a:ln>
          </p:spPr>
        </p:cxnSp>
        <p:cxnSp>
          <p:nvCxnSpPr>
            <p:cNvPr id="49" name="Shape 49"/>
            <p:cNvCxnSpPr/>
            <p:nvPr/>
          </p:nvCxnSpPr>
          <p:spPr>
            <a:xfrm rot="10800000">
              <a:off x="2680200" y="3726799"/>
              <a:ext cx="0" cy="194700"/>
            </a:xfrm>
            <a:prstGeom prst="straightConnector1">
              <a:avLst/>
            </a:prstGeom>
            <a:noFill/>
            <a:ln w="19050" cap="flat">
              <a:solidFill>
                <a:schemeClr val="dk2"/>
              </a:solidFill>
              <a:prstDash val="solid"/>
              <a:round/>
              <a:headEnd type="none" w="lg" len="lg"/>
              <a:tailEnd type="none" w="lg" len="lg"/>
            </a:ln>
          </p:spPr>
        </p:cxnSp>
        <p:cxnSp>
          <p:nvCxnSpPr>
            <p:cNvPr id="50" name="Shape 50"/>
            <p:cNvCxnSpPr/>
            <p:nvPr/>
          </p:nvCxnSpPr>
          <p:spPr>
            <a:xfrm rot="10800000">
              <a:off x="3460350" y="3726799"/>
              <a:ext cx="0" cy="194700"/>
            </a:xfrm>
            <a:prstGeom prst="straightConnector1">
              <a:avLst/>
            </a:prstGeom>
            <a:noFill/>
            <a:ln w="19050" cap="flat">
              <a:solidFill>
                <a:schemeClr val="dk2"/>
              </a:solidFill>
              <a:prstDash val="solid"/>
              <a:round/>
              <a:headEnd type="none" w="lg" len="lg"/>
              <a:tailEnd type="none" w="lg" len="lg"/>
            </a:ln>
          </p:spPr>
        </p:cxnSp>
      </p:grpSp>
      <p:grpSp>
        <p:nvGrpSpPr>
          <p:cNvPr id="52" name="Shape 52"/>
          <p:cNvGrpSpPr/>
          <p:nvPr/>
        </p:nvGrpSpPr>
        <p:grpSpPr>
          <a:xfrm>
            <a:off x="5683350" y="4444292"/>
            <a:ext cx="780299" cy="259593"/>
            <a:chOff x="2680200" y="3726799"/>
            <a:chExt cx="780299" cy="194700"/>
          </a:xfrm>
        </p:grpSpPr>
        <p:cxnSp>
          <p:nvCxnSpPr>
            <p:cNvPr id="53" name="Shape 53"/>
            <p:cNvCxnSpPr/>
            <p:nvPr/>
          </p:nvCxnSpPr>
          <p:spPr>
            <a:xfrm>
              <a:off x="2680500" y="3824150"/>
              <a:ext cx="779999" cy="0"/>
            </a:xfrm>
            <a:prstGeom prst="straightConnector1">
              <a:avLst/>
            </a:prstGeom>
            <a:noFill/>
            <a:ln w="19050" cap="flat">
              <a:solidFill>
                <a:schemeClr val="dk2"/>
              </a:solidFill>
              <a:prstDash val="solid"/>
              <a:round/>
              <a:headEnd type="none" w="lg" len="lg"/>
              <a:tailEnd type="none" w="lg" len="lg"/>
            </a:ln>
          </p:spPr>
        </p:cxnSp>
        <p:cxnSp>
          <p:nvCxnSpPr>
            <p:cNvPr id="54" name="Shape 54"/>
            <p:cNvCxnSpPr/>
            <p:nvPr/>
          </p:nvCxnSpPr>
          <p:spPr>
            <a:xfrm rot="10800000">
              <a:off x="2680200" y="3726799"/>
              <a:ext cx="0" cy="194700"/>
            </a:xfrm>
            <a:prstGeom prst="straightConnector1">
              <a:avLst/>
            </a:prstGeom>
            <a:noFill/>
            <a:ln w="19050" cap="flat">
              <a:solidFill>
                <a:schemeClr val="dk2"/>
              </a:solidFill>
              <a:prstDash val="solid"/>
              <a:round/>
              <a:headEnd type="none" w="lg" len="lg"/>
              <a:tailEnd type="none" w="lg" len="lg"/>
            </a:ln>
          </p:spPr>
        </p:cxnSp>
        <p:cxnSp>
          <p:nvCxnSpPr>
            <p:cNvPr id="55" name="Shape 55"/>
            <p:cNvCxnSpPr/>
            <p:nvPr/>
          </p:nvCxnSpPr>
          <p:spPr>
            <a:xfrm rot="10800000">
              <a:off x="3460350" y="3726799"/>
              <a:ext cx="0" cy="194700"/>
            </a:xfrm>
            <a:prstGeom prst="straightConnector1">
              <a:avLst/>
            </a:prstGeom>
            <a:noFill/>
            <a:ln w="19050" cap="flat">
              <a:solidFill>
                <a:schemeClr val="dk2"/>
              </a:solidFill>
              <a:prstDash val="solid"/>
              <a:round/>
              <a:headEnd type="none" w="lg" len="lg"/>
              <a:tailEnd type="none" w="lg" len="lg"/>
            </a:ln>
          </p:spPr>
        </p:cxnSp>
      </p:grpSp>
      <p:sp>
        <p:nvSpPr>
          <p:cNvPr id="4" name="Rectangle 3"/>
          <p:cNvSpPr/>
          <p:nvPr/>
        </p:nvSpPr>
        <p:spPr bwMode="auto">
          <a:xfrm>
            <a:off x="254000" y="2180429"/>
            <a:ext cx="5437951" cy="2270589"/>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a:ea typeface="ＭＳ Ｐゴシック" pitchFamily="18" charset="-128"/>
              <a:cs typeface="Arial"/>
            </a:endParaRPr>
          </a:p>
        </p:txBody>
      </p:sp>
      <p:sp>
        <p:nvSpPr>
          <p:cNvPr id="5" name="TextBox 4"/>
          <p:cNvSpPr txBox="1"/>
          <p:nvPr/>
        </p:nvSpPr>
        <p:spPr>
          <a:xfrm>
            <a:off x="844885" y="2193798"/>
            <a:ext cx="4581152" cy="461665"/>
          </a:xfrm>
          <a:prstGeom prst="rect">
            <a:avLst/>
          </a:prstGeom>
          <a:noFill/>
        </p:spPr>
        <p:txBody>
          <a:bodyPr wrap="none" rtlCol="0">
            <a:spAutoFit/>
          </a:bodyPr>
          <a:lstStyle/>
          <a:p>
            <a:r>
              <a:rPr lang="en-US" dirty="0" smtClean="0">
                <a:latin typeface="Arial"/>
                <a:cs typeface="Arial"/>
              </a:rPr>
              <a:t>Co-located trading infrastructure</a:t>
            </a:r>
          </a:p>
        </p:txBody>
      </p:sp>
      <p:sp>
        <p:nvSpPr>
          <p:cNvPr id="25" name="Shape 51"/>
          <p:cNvSpPr txBox="1"/>
          <p:nvPr/>
        </p:nvSpPr>
        <p:spPr>
          <a:xfrm rot="20771783">
            <a:off x="6616694" y="1259268"/>
            <a:ext cx="1674627" cy="524347"/>
          </a:xfrm>
          <a:prstGeom prst="rect">
            <a:avLst/>
          </a:prstGeom>
          <a:solidFill>
            <a:srgbClr val="D6FF8C"/>
          </a:solidFill>
        </p:spPr>
        <p:txBody>
          <a:bodyPr lIns="91425" tIns="91425" rIns="91425" bIns="91425" anchor="t" anchorCtr="0">
            <a:noAutofit/>
          </a:bodyPr>
          <a:lstStyle/>
          <a:p>
            <a:pPr lvl="0" algn="ctr" rtl="0">
              <a:spcBef>
                <a:spcPts val="0"/>
              </a:spcBef>
              <a:buNone/>
            </a:pPr>
            <a:r>
              <a:rPr lang="en-US" dirty="0" smtClean="0">
                <a:solidFill>
                  <a:schemeClr val="dk1"/>
                </a:solidFill>
                <a:latin typeface="Arial"/>
                <a:cs typeface="Arial"/>
              </a:rPr>
              <a:t>Our focu</a:t>
            </a:r>
            <a:r>
              <a:rPr lang="en-US" dirty="0">
                <a:solidFill>
                  <a:schemeClr val="dk1"/>
                </a:solidFill>
                <a:latin typeface="Arial"/>
                <a:cs typeface="Arial"/>
              </a:rPr>
              <a:t>s</a:t>
            </a:r>
            <a:endParaRPr lang="en" dirty="0">
              <a:latin typeface="Arial"/>
              <a:cs typeface="Arial"/>
            </a:endParaRPr>
          </a:p>
        </p:txBody>
      </p:sp>
      <p:sp>
        <p:nvSpPr>
          <p:cNvPr id="26" name="Shape 40"/>
          <p:cNvSpPr/>
          <p:nvPr/>
        </p:nvSpPr>
        <p:spPr>
          <a:xfrm>
            <a:off x="256676" y="2660950"/>
            <a:ext cx="2223300" cy="1537199"/>
          </a:xfrm>
          <a:prstGeom prst="rect">
            <a:avLst/>
          </a:prstGeom>
          <a:solidFill>
            <a:schemeClr val="accent1"/>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dirty="0" smtClean="0">
                <a:latin typeface="Arial"/>
                <a:cs typeface="Arial"/>
              </a:rPr>
              <a:t>Exchange</a:t>
            </a:r>
            <a:endParaRPr lang="en-US" sz="3000" dirty="0">
              <a:latin typeface="Arial"/>
              <a:cs typeface="Arial"/>
            </a:endParaRPr>
          </a:p>
          <a:p>
            <a:pPr lvl="0" algn="ctr" rtl="0">
              <a:spcBef>
                <a:spcPts val="0"/>
              </a:spcBef>
              <a:buNone/>
            </a:pPr>
            <a:r>
              <a:rPr lang="en-US" sz="1800" dirty="0" smtClean="0">
                <a:latin typeface="Arial"/>
                <a:cs typeface="Arial"/>
              </a:rPr>
              <a:t>(NASDAQ /NYSE)</a:t>
            </a:r>
          </a:p>
        </p:txBody>
      </p:sp>
      <p:sp>
        <p:nvSpPr>
          <p:cNvPr id="27" name="Shape 51"/>
          <p:cNvSpPr txBox="1"/>
          <p:nvPr/>
        </p:nvSpPr>
        <p:spPr>
          <a:xfrm>
            <a:off x="5094300" y="4614321"/>
            <a:ext cx="1937489" cy="452310"/>
          </a:xfrm>
          <a:prstGeom prst="rect">
            <a:avLst/>
          </a:prstGeom>
        </p:spPr>
        <p:txBody>
          <a:bodyPr lIns="91425" tIns="91425" rIns="91425" bIns="91425" anchor="t" anchorCtr="0">
            <a:noAutofit/>
          </a:bodyPr>
          <a:lstStyle/>
          <a:p>
            <a:pPr lvl="0" algn="ctr" rtl="0">
              <a:spcBef>
                <a:spcPts val="0"/>
              </a:spcBef>
              <a:buNone/>
            </a:pPr>
            <a:r>
              <a:rPr lang="en" sz="2200" dirty="0">
                <a:solidFill>
                  <a:schemeClr val="dk1"/>
                </a:solidFill>
                <a:latin typeface="Arial"/>
                <a:cs typeface="Arial"/>
              </a:rPr>
              <a:t>~1-100 </a:t>
            </a:r>
            <a:r>
              <a:rPr lang="en" sz="2200" dirty="0" smtClean="0">
                <a:solidFill>
                  <a:schemeClr val="dk1"/>
                </a:solidFill>
                <a:latin typeface="Arial"/>
                <a:cs typeface="Arial"/>
              </a:rPr>
              <a:t>ms</a:t>
            </a:r>
            <a:endParaRPr lang="en" sz="2200" dirty="0">
              <a:solidFill>
                <a:schemeClr val="dk1"/>
              </a:solidFill>
              <a:latin typeface="Arial"/>
              <a:cs typeface="Arial"/>
            </a:endParaRPr>
          </a:p>
        </p:txBody>
      </p:sp>
      <p:sp>
        <p:nvSpPr>
          <p:cNvPr id="28"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150286414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213"/>
          <p:cNvSpPr txBox="1"/>
          <p:nvPr/>
        </p:nvSpPr>
        <p:spPr>
          <a:xfrm rot="20700000">
            <a:off x="410513" y="6093008"/>
            <a:ext cx="1227048" cy="461665"/>
          </a:xfrm>
          <a:prstGeom prst="rect">
            <a:avLst/>
          </a:prstGeom>
          <a:noFill/>
        </p:spPr>
        <p:txBody>
          <a:bodyPr wrap="square" rtlCol="0">
            <a:spAutoFit/>
          </a:bodyPr>
          <a:lstStyle/>
          <a:p>
            <a:r>
              <a:rPr lang="en-US" dirty="0" smtClean="0">
                <a:latin typeface="Calibri"/>
                <a:cs typeface="Calibri"/>
              </a:rPr>
              <a:t>Systems</a:t>
            </a:r>
          </a:p>
        </p:txBody>
      </p:sp>
      <p:grpSp>
        <p:nvGrpSpPr>
          <p:cNvPr id="9" name="Group 8"/>
          <p:cNvGrpSpPr/>
          <p:nvPr/>
        </p:nvGrpSpPr>
        <p:grpSpPr>
          <a:xfrm>
            <a:off x="-93579" y="1122947"/>
            <a:ext cx="9130631" cy="5331326"/>
            <a:chOff x="-122371" y="914400"/>
            <a:chExt cx="9113971" cy="5486400"/>
          </a:xfrm>
        </p:grpSpPr>
        <p:sp>
          <p:nvSpPr>
            <p:cNvPr id="212" name="TextBox 211"/>
            <p:cNvSpPr txBox="1"/>
            <p:nvPr/>
          </p:nvSpPr>
          <p:spPr>
            <a:xfrm rot="16200000">
              <a:off x="5829300" y="3238500"/>
              <a:ext cx="5486400" cy="838200"/>
            </a:xfrm>
            <a:prstGeom prst="rect">
              <a:avLst/>
            </a:prstGeom>
            <a:solidFill>
              <a:srgbClr val="CEFC6C"/>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Performance/Energy/Error</a:t>
              </a:r>
            </a:p>
            <a:p>
              <a:pPr algn="ctr"/>
              <a:r>
                <a:rPr lang="en-US" sz="2000" dirty="0" smtClean="0">
                  <a:latin typeface="Calibri"/>
                  <a:cs typeface="Calibri"/>
                </a:rPr>
                <a:t>Simulation and Modeling</a:t>
              </a:r>
            </a:p>
          </p:txBody>
        </p:sp>
        <p:sp>
          <p:nvSpPr>
            <p:cNvPr id="200" name="TextBox 199"/>
            <p:cNvSpPr txBox="1"/>
            <p:nvPr/>
          </p:nvSpPr>
          <p:spPr>
            <a:xfrm>
              <a:off x="5105400" y="3048000"/>
              <a:ext cx="3200400" cy="1295400"/>
            </a:xfrm>
            <a:prstGeom prst="rect">
              <a:avLst/>
            </a:prstGeom>
            <a:solidFill>
              <a:srgbClr val="FDB8A2"/>
            </a:solidFill>
            <a:ln w="28575" cmpd="sng">
              <a:solidFill>
                <a:schemeClr val="tx1"/>
              </a:solidFill>
            </a:ln>
          </p:spPr>
          <p:txBody>
            <a:bodyPr wrap="square" lIns="0" tIns="228600" rIns="91440" bIns="0" rtlCol="0" anchor="t" anchorCtr="0">
              <a:noAutofit/>
            </a:bodyPr>
            <a:lstStyle/>
            <a:p>
              <a:pPr algn="r">
                <a:spcBef>
                  <a:spcPts val="0"/>
                </a:spcBef>
              </a:pPr>
              <a:r>
                <a:rPr lang="en-US" sz="2000" dirty="0" smtClean="0">
                  <a:latin typeface="Calibri"/>
                  <a:cs typeface="Calibri"/>
                </a:rPr>
                <a:t> Chisel </a:t>
              </a:r>
              <a:r>
                <a:rPr lang="en-US" sz="2000" dirty="0" err="1" smtClean="0">
                  <a:latin typeface="Calibri"/>
                  <a:cs typeface="Calibri"/>
                </a:rPr>
                <a:t>Patternflow</a:t>
              </a:r>
              <a:endParaRPr lang="en-US" sz="2000" dirty="0" smtClean="0">
                <a:latin typeface="Calibri"/>
                <a:cs typeface="Calibri"/>
              </a:endParaRPr>
            </a:p>
          </p:txBody>
        </p:sp>
        <p:sp>
          <p:nvSpPr>
            <p:cNvPr id="213" name="TextBox 212"/>
            <p:cNvSpPr txBox="1"/>
            <p:nvPr/>
          </p:nvSpPr>
          <p:spPr>
            <a:xfrm>
              <a:off x="6019800" y="3657600"/>
              <a:ext cx="2286000" cy="685800"/>
            </a:xfrm>
            <a:prstGeom prst="rect">
              <a:avLst/>
            </a:prstGeom>
            <a:solidFill>
              <a:srgbClr val="FDB8A2"/>
            </a:solidFill>
            <a:ln w="28575" cmpd="sng">
              <a:solidFill>
                <a:schemeClr val="tx1"/>
              </a:solidFill>
            </a:ln>
          </p:spPr>
          <p:txBody>
            <a:bodyPr wrap="square" lIns="0" tIns="0" rIns="0" bIns="0" rtlCol="0" anchor="t" anchorCtr="0">
              <a:noAutofit/>
            </a:bodyPr>
            <a:lstStyle/>
            <a:p>
              <a:pPr algn="ctr"/>
              <a:r>
                <a:rPr lang="en-US" sz="2000" dirty="0" smtClean="0">
                  <a:latin typeface="Calibri"/>
                  <a:cs typeface="Calibri"/>
                </a:rPr>
                <a:t>Hardware Patterns</a:t>
              </a:r>
            </a:p>
          </p:txBody>
        </p:sp>
        <p:sp>
          <p:nvSpPr>
            <p:cNvPr id="199" name="TextBox 198"/>
            <p:cNvSpPr txBox="1"/>
            <p:nvPr/>
          </p:nvSpPr>
          <p:spPr>
            <a:xfrm>
              <a:off x="7010400" y="3962400"/>
              <a:ext cx="1295400" cy="381000"/>
            </a:xfrm>
            <a:prstGeom prst="rect">
              <a:avLst/>
            </a:prstGeom>
            <a:solidFill>
              <a:srgbClr val="FDB8A2"/>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Chisel HDL</a:t>
              </a:r>
            </a:p>
          </p:txBody>
        </p:sp>
        <p:sp>
          <p:nvSpPr>
            <p:cNvPr id="3" name="TextBox 2"/>
            <p:cNvSpPr txBox="1"/>
            <p:nvPr/>
          </p:nvSpPr>
          <p:spPr>
            <a:xfrm>
              <a:off x="7391400" y="914400"/>
              <a:ext cx="838199" cy="533400"/>
            </a:xfrm>
            <a:prstGeom prst="rect">
              <a:avLst/>
            </a:prstGeom>
            <a:solidFill>
              <a:srgbClr val="FDB9FE"/>
            </a:solidFill>
            <a:ln w="28575" cmpd="sng">
              <a:solidFill>
                <a:schemeClr val="tx1"/>
              </a:solidFill>
            </a:ln>
          </p:spPr>
          <p:txBody>
            <a:bodyPr wrap="square" lIns="0" tIns="0" rIns="0" bIns="0" rtlCol="0" anchor="ctr" anchorCtr="0">
              <a:noAutofit/>
            </a:bodyPr>
            <a:lstStyle/>
            <a:p>
              <a:pPr algn="ctr"/>
              <a:r>
                <a:rPr lang="en-US" sz="1600" dirty="0" smtClean="0">
                  <a:latin typeface="Calibri"/>
                  <a:cs typeface="Calibri"/>
                </a:rPr>
                <a:t>Software</a:t>
              </a:r>
              <a:r>
                <a:rPr lang="en-US" sz="1600" dirty="0">
                  <a:latin typeface="Calibri"/>
                  <a:cs typeface="Calibri"/>
                </a:rPr>
                <a:t> </a:t>
              </a:r>
              <a:r>
                <a:rPr lang="en-US" sz="1600" dirty="0" smtClean="0">
                  <a:latin typeface="Calibri"/>
                  <a:cs typeface="Calibri"/>
                </a:rPr>
                <a:t>Radio</a:t>
              </a:r>
            </a:p>
          </p:txBody>
        </p:sp>
        <p:sp>
          <p:nvSpPr>
            <p:cNvPr id="137" name="TextBox 136"/>
            <p:cNvSpPr txBox="1"/>
            <p:nvPr/>
          </p:nvSpPr>
          <p:spPr>
            <a:xfrm>
              <a:off x="6477000" y="914400"/>
              <a:ext cx="914400" cy="533400"/>
            </a:xfrm>
            <a:prstGeom prst="rect">
              <a:avLst/>
            </a:prstGeom>
            <a:solidFill>
              <a:srgbClr val="FDB9FE"/>
            </a:solidFill>
            <a:ln w="28575" cmpd="sng">
              <a:solidFill>
                <a:schemeClr val="tx1"/>
              </a:solidFill>
            </a:ln>
          </p:spPr>
          <p:txBody>
            <a:bodyPr wrap="square" lIns="0" tIns="0" rIns="0" bIns="0" rtlCol="0" anchor="ctr" anchorCtr="0">
              <a:noAutofit/>
            </a:bodyPr>
            <a:lstStyle/>
            <a:p>
              <a:pPr algn="ctr"/>
              <a:r>
                <a:rPr lang="en-US" sz="1600" dirty="0" smtClean="0">
                  <a:latin typeface="Calibri"/>
                  <a:cs typeface="Calibri"/>
                </a:rPr>
                <a:t>Computer Vision</a:t>
              </a:r>
            </a:p>
          </p:txBody>
        </p:sp>
        <p:sp>
          <p:nvSpPr>
            <p:cNvPr id="138" name="TextBox 137"/>
            <p:cNvSpPr txBox="1"/>
            <p:nvPr/>
          </p:nvSpPr>
          <p:spPr>
            <a:xfrm>
              <a:off x="3657600" y="914400"/>
              <a:ext cx="838200" cy="533400"/>
            </a:xfrm>
            <a:prstGeom prst="rect">
              <a:avLst/>
            </a:prstGeom>
            <a:solidFill>
              <a:srgbClr val="FDB9FE"/>
            </a:solidFill>
            <a:ln w="28575" cmpd="sng">
              <a:solidFill>
                <a:schemeClr val="tx1"/>
              </a:solidFill>
            </a:ln>
          </p:spPr>
          <p:txBody>
            <a:bodyPr wrap="square" lIns="0" tIns="0" rIns="0" bIns="0" rtlCol="0" anchor="ctr" anchorCtr="0">
              <a:noAutofit/>
            </a:bodyPr>
            <a:lstStyle/>
            <a:p>
              <a:pPr algn="ctr"/>
              <a:r>
                <a:rPr lang="en-US" sz="1600" dirty="0" smtClean="0">
                  <a:latin typeface="Calibri"/>
                  <a:cs typeface="Calibri"/>
                </a:rPr>
                <a:t>Machine Learning</a:t>
              </a:r>
            </a:p>
          </p:txBody>
        </p:sp>
        <p:sp>
          <p:nvSpPr>
            <p:cNvPr id="146" name="TextBox 145"/>
            <p:cNvSpPr txBox="1"/>
            <p:nvPr/>
          </p:nvSpPr>
          <p:spPr>
            <a:xfrm>
              <a:off x="2667000" y="914400"/>
              <a:ext cx="990600" cy="533400"/>
            </a:xfrm>
            <a:prstGeom prst="rect">
              <a:avLst/>
            </a:prstGeom>
            <a:solidFill>
              <a:srgbClr val="FDB9FE"/>
            </a:solidFill>
            <a:ln w="28575" cmpd="sng">
              <a:solidFill>
                <a:schemeClr val="tx1"/>
              </a:solidFill>
            </a:ln>
          </p:spPr>
          <p:txBody>
            <a:bodyPr wrap="square" lIns="0" tIns="0" rIns="0" bIns="0" rtlCol="0" anchor="ctr" anchorCtr="0">
              <a:noAutofit/>
            </a:bodyPr>
            <a:lstStyle/>
            <a:p>
              <a:pPr algn="ctr"/>
              <a:r>
                <a:rPr lang="en-US" sz="1600" dirty="0" smtClean="0">
                  <a:latin typeface="Calibri"/>
                  <a:cs typeface="Calibri"/>
                </a:rPr>
                <a:t>Cancer Genomics</a:t>
              </a:r>
            </a:p>
          </p:txBody>
        </p:sp>
        <p:sp>
          <p:nvSpPr>
            <p:cNvPr id="170" name="TextBox 169"/>
            <p:cNvSpPr txBox="1"/>
            <p:nvPr/>
          </p:nvSpPr>
          <p:spPr>
            <a:xfrm>
              <a:off x="4495800" y="914400"/>
              <a:ext cx="990600" cy="533400"/>
            </a:xfrm>
            <a:prstGeom prst="rect">
              <a:avLst/>
            </a:prstGeom>
            <a:solidFill>
              <a:srgbClr val="FDB9FE"/>
            </a:solidFill>
            <a:ln w="28575" cmpd="sng">
              <a:solidFill>
                <a:schemeClr val="tx1"/>
              </a:solidFill>
            </a:ln>
          </p:spPr>
          <p:txBody>
            <a:bodyPr wrap="square" lIns="0" tIns="0" rIns="0" bIns="0" rtlCol="0" anchor="ctr" anchorCtr="0">
              <a:noAutofit/>
            </a:bodyPr>
            <a:lstStyle/>
            <a:p>
              <a:pPr algn="ctr"/>
              <a:r>
                <a:rPr lang="en-US" sz="1600" dirty="0" smtClean="0">
                  <a:latin typeface="Calibri"/>
                  <a:cs typeface="Calibri"/>
                </a:rPr>
                <a:t>Graph Processing</a:t>
              </a:r>
            </a:p>
          </p:txBody>
        </p:sp>
        <p:sp>
          <p:nvSpPr>
            <p:cNvPr id="180" name="TextBox 179"/>
            <p:cNvSpPr txBox="1"/>
            <p:nvPr/>
          </p:nvSpPr>
          <p:spPr>
            <a:xfrm>
              <a:off x="1600200" y="1447800"/>
              <a:ext cx="6705600" cy="304800"/>
            </a:xfrm>
            <a:prstGeom prst="rect">
              <a:avLst/>
            </a:prstGeom>
            <a:solidFill>
              <a:srgbClr val="FDB9FE"/>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Computational and  Structural Patterns</a:t>
              </a:r>
            </a:p>
          </p:txBody>
        </p:sp>
        <p:sp>
          <p:nvSpPr>
            <p:cNvPr id="182" name="TextBox 181"/>
            <p:cNvSpPr txBox="1"/>
            <p:nvPr/>
          </p:nvSpPr>
          <p:spPr>
            <a:xfrm>
              <a:off x="1600200" y="1752600"/>
              <a:ext cx="6705600" cy="457200"/>
            </a:xfrm>
            <a:prstGeom prst="rect">
              <a:avLst/>
            </a:prstGeom>
            <a:solidFill>
              <a:srgbClr val="B1F5FE"/>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Communication-Avoiding Algorithms</a:t>
              </a:r>
            </a:p>
          </p:txBody>
        </p:sp>
        <p:sp>
          <p:nvSpPr>
            <p:cNvPr id="183" name="TextBox 182"/>
            <p:cNvSpPr txBox="1"/>
            <p:nvPr/>
          </p:nvSpPr>
          <p:spPr>
            <a:xfrm>
              <a:off x="1600200" y="2209800"/>
              <a:ext cx="6705600" cy="838200"/>
            </a:xfrm>
            <a:prstGeom prst="rect">
              <a:avLst/>
            </a:prstGeom>
            <a:solidFill>
              <a:srgbClr val="9CFEBF"/>
            </a:solidFill>
            <a:ln w="28575" cmpd="sng">
              <a:solidFill>
                <a:schemeClr val="tx1"/>
              </a:solidFill>
            </a:ln>
          </p:spPr>
          <p:txBody>
            <a:bodyPr wrap="square" lIns="0" tIns="0" rIns="0" bIns="0" rtlCol="0" anchor="t" anchorCtr="0">
              <a:noAutofit/>
            </a:bodyPr>
            <a:lstStyle/>
            <a:p>
              <a:pPr algn="ctr"/>
              <a:r>
                <a:rPr lang="en-US" sz="2000" dirty="0" smtClean="0">
                  <a:latin typeface="Calibri"/>
                  <a:cs typeface="Calibri"/>
                </a:rPr>
                <a:t>Productivity Languages (Python, </a:t>
              </a:r>
              <a:r>
                <a:rPr lang="en-US" sz="2000" dirty="0" err="1" smtClean="0">
                  <a:latin typeface="Calibri"/>
                  <a:cs typeface="Calibri"/>
                </a:rPr>
                <a:t>Scala</a:t>
              </a:r>
              <a:r>
                <a:rPr lang="en-US" sz="2000" dirty="0" smtClean="0">
                  <a:latin typeface="Calibri"/>
                  <a:cs typeface="Calibri"/>
                </a:rPr>
                <a:t>) with Pattern</a:t>
              </a:r>
              <a:r>
                <a:rPr lang="en-US" sz="2000" dirty="0">
                  <a:latin typeface="Calibri"/>
                  <a:cs typeface="Calibri"/>
                </a:rPr>
                <a:t> </a:t>
              </a:r>
              <a:r>
                <a:rPr lang="en-US" sz="2000" dirty="0" smtClean="0">
                  <a:latin typeface="Calibri"/>
                  <a:cs typeface="Calibri"/>
                </a:rPr>
                <a:t>Frameworks</a:t>
              </a:r>
            </a:p>
          </p:txBody>
        </p:sp>
        <p:sp>
          <p:nvSpPr>
            <p:cNvPr id="184" name="TextBox 183"/>
            <p:cNvSpPr txBox="1"/>
            <p:nvPr/>
          </p:nvSpPr>
          <p:spPr>
            <a:xfrm>
              <a:off x="1600200" y="4645162"/>
              <a:ext cx="1143000" cy="838200"/>
            </a:xfrm>
            <a:prstGeom prst="rect">
              <a:avLst/>
            </a:prstGeom>
            <a:solidFill>
              <a:srgbClr val="C4D9F0"/>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COTS</a:t>
              </a:r>
            </a:p>
            <a:p>
              <a:pPr algn="ctr"/>
              <a:r>
                <a:rPr lang="en-US" sz="2000" dirty="0" smtClean="0">
                  <a:latin typeface="Calibri"/>
                  <a:cs typeface="Calibri"/>
                </a:rPr>
                <a:t>CPU/GPU</a:t>
              </a:r>
            </a:p>
          </p:txBody>
        </p:sp>
        <p:sp>
          <p:nvSpPr>
            <p:cNvPr id="185" name="TextBox 184"/>
            <p:cNvSpPr txBox="1"/>
            <p:nvPr/>
          </p:nvSpPr>
          <p:spPr>
            <a:xfrm>
              <a:off x="1600200" y="3733800"/>
              <a:ext cx="1143000" cy="609600"/>
            </a:xfrm>
            <a:prstGeom prst="rect">
              <a:avLst/>
            </a:prstGeom>
            <a:solidFill>
              <a:srgbClr val="FDB8A2"/>
            </a:solidFill>
            <a:ln w="28575" cmpd="sng">
              <a:solidFill>
                <a:schemeClr val="tx1"/>
              </a:solidFill>
            </a:ln>
          </p:spPr>
          <p:txBody>
            <a:bodyPr wrap="square" lIns="0" tIns="0" rIns="0" bIns="0" rtlCol="0" anchor="ctr" anchorCtr="0">
              <a:noAutofit/>
            </a:bodyPr>
            <a:lstStyle/>
            <a:p>
              <a:pPr marL="45720"/>
              <a:r>
                <a:rPr lang="en-US" sz="2000" dirty="0" smtClean="0">
                  <a:latin typeface="Calibri"/>
                  <a:cs typeface="Calibri"/>
                </a:rPr>
                <a:t>Vendor Compilers</a:t>
              </a:r>
            </a:p>
          </p:txBody>
        </p:sp>
        <p:sp>
          <p:nvSpPr>
            <p:cNvPr id="186" name="TextBox 185"/>
            <p:cNvSpPr txBox="1"/>
            <p:nvPr/>
          </p:nvSpPr>
          <p:spPr>
            <a:xfrm>
              <a:off x="2743200" y="4645162"/>
              <a:ext cx="2362200" cy="838200"/>
            </a:xfrm>
            <a:prstGeom prst="rect">
              <a:avLst/>
            </a:prstGeom>
            <a:solidFill>
              <a:srgbClr val="C4D9F0"/>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ESP: Ensembles of Specialized Processors</a:t>
              </a:r>
            </a:p>
          </p:txBody>
        </p:sp>
        <p:sp>
          <p:nvSpPr>
            <p:cNvPr id="190" name="TextBox 189"/>
            <p:cNvSpPr txBox="1"/>
            <p:nvPr/>
          </p:nvSpPr>
          <p:spPr>
            <a:xfrm>
              <a:off x="5105400" y="4645162"/>
              <a:ext cx="1905000" cy="838200"/>
            </a:xfrm>
            <a:prstGeom prst="rect">
              <a:avLst/>
            </a:prstGeom>
            <a:solidFill>
              <a:srgbClr val="C4D9F0"/>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Hurricane Spatial Computing Fabric</a:t>
              </a:r>
            </a:p>
          </p:txBody>
        </p:sp>
        <p:sp>
          <p:nvSpPr>
            <p:cNvPr id="191" name="TextBox 190"/>
            <p:cNvSpPr txBox="1"/>
            <p:nvPr/>
          </p:nvSpPr>
          <p:spPr>
            <a:xfrm>
              <a:off x="7010400" y="4949962"/>
              <a:ext cx="685800" cy="533400"/>
            </a:xfrm>
            <a:prstGeom prst="rect">
              <a:avLst/>
            </a:prstGeom>
            <a:solidFill>
              <a:srgbClr val="C4D9F0"/>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FPGA</a:t>
              </a:r>
            </a:p>
          </p:txBody>
        </p:sp>
        <p:sp>
          <p:nvSpPr>
            <p:cNvPr id="192" name="TextBox 191"/>
            <p:cNvSpPr txBox="1"/>
            <p:nvPr/>
          </p:nvSpPr>
          <p:spPr>
            <a:xfrm>
              <a:off x="7010400" y="4646681"/>
              <a:ext cx="1295400" cy="304800"/>
            </a:xfrm>
            <a:prstGeom prst="rect">
              <a:avLst/>
            </a:prstGeom>
            <a:solidFill>
              <a:srgbClr val="C4D9F0"/>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COTS Tools</a:t>
              </a:r>
            </a:p>
          </p:txBody>
        </p:sp>
        <p:sp>
          <p:nvSpPr>
            <p:cNvPr id="193" name="TextBox 192"/>
            <p:cNvSpPr txBox="1"/>
            <p:nvPr/>
          </p:nvSpPr>
          <p:spPr>
            <a:xfrm>
              <a:off x="1600200" y="6096000"/>
              <a:ext cx="2209800" cy="304800"/>
            </a:xfrm>
            <a:prstGeom prst="rect">
              <a:avLst/>
            </a:prstGeom>
            <a:solidFill>
              <a:srgbClr val="DE7B78"/>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Racks (10s kW)</a:t>
              </a:r>
            </a:p>
          </p:txBody>
        </p:sp>
        <p:sp>
          <p:nvSpPr>
            <p:cNvPr id="194" name="TextBox 193"/>
            <p:cNvSpPr txBox="1"/>
            <p:nvPr/>
          </p:nvSpPr>
          <p:spPr>
            <a:xfrm>
              <a:off x="6400800" y="6094481"/>
              <a:ext cx="1905000" cy="304800"/>
            </a:xfrm>
            <a:prstGeom prst="rect">
              <a:avLst/>
            </a:prstGeom>
            <a:solidFill>
              <a:srgbClr val="DE7B78"/>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Mobiles (1W)</a:t>
              </a:r>
            </a:p>
          </p:txBody>
        </p:sp>
        <p:sp>
          <p:nvSpPr>
            <p:cNvPr id="195" name="TextBox 194"/>
            <p:cNvSpPr txBox="1"/>
            <p:nvPr/>
          </p:nvSpPr>
          <p:spPr>
            <a:xfrm>
              <a:off x="1600200" y="5483362"/>
              <a:ext cx="6705600" cy="304800"/>
            </a:xfrm>
            <a:prstGeom prst="rect">
              <a:avLst/>
            </a:prstGeom>
            <a:solidFill>
              <a:srgbClr val="C4D9F0"/>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Memories, Interconnects, I/O</a:t>
              </a:r>
            </a:p>
          </p:txBody>
        </p:sp>
        <p:sp>
          <p:nvSpPr>
            <p:cNvPr id="196" name="TextBox 195"/>
            <p:cNvSpPr txBox="1"/>
            <p:nvPr/>
          </p:nvSpPr>
          <p:spPr>
            <a:xfrm>
              <a:off x="2743200" y="3048000"/>
              <a:ext cx="2362200" cy="1295400"/>
            </a:xfrm>
            <a:prstGeom prst="rect">
              <a:avLst/>
            </a:prstGeom>
            <a:solidFill>
              <a:srgbClr val="FDB8A2"/>
            </a:solidFill>
            <a:ln w="28575" cmpd="sng">
              <a:solidFill>
                <a:schemeClr val="tx1"/>
              </a:solidFill>
            </a:ln>
          </p:spPr>
          <p:txBody>
            <a:bodyPr wrap="square" lIns="0" tIns="0" rIns="0" bIns="0" rtlCol="0" anchor="b" anchorCtr="0">
              <a:noAutofit/>
            </a:bodyPr>
            <a:lstStyle/>
            <a:p>
              <a:pPr algn="ctr"/>
              <a:r>
                <a:rPr lang="en-US" sz="2000" dirty="0" smtClean="0">
                  <a:latin typeface="Calibri"/>
                  <a:cs typeface="Calibri"/>
                </a:rPr>
                <a:t>ESP LLVM Compiler</a:t>
              </a:r>
            </a:p>
          </p:txBody>
        </p:sp>
        <p:sp>
          <p:nvSpPr>
            <p:cNvPr id="198" name="TextBox 197"/>
            <p:cNvSpPr txBox="1"/>
            <p:nvPr/>
          </p:nvSpPr>
          <p:spPr>
            <a:xfrm>
              <a:off x="7696200" y="4949962"/>
              <a:ext cx="609600" cy="533400"/>
            </a:xfrm>
            <a:prstGeom prst="rect">
              <a:avLst/>
            </a:prstGeom>
            <a:solidFill>
              <a:srgbClr val="C4D9F0"/>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ASIC</a:t>
              </a:r>
            </a:p>
          </p:txBody>
        </p:sp>
        <p:sp>
          <p:nvSpPr>
            <p:cNvPr id="16" name="TextBox 15"/>
            <p:cNvSpPr txBox="1"/>
            <p:nvPr/>
          </p:nvSpPr>
          <p:spPr>
            <a:xfrm rot="20700000">
              <a:off x="-122371" y="5018442"/>
              <a:ext cx="1744137" cy="461665"/>
            </a:xfrm>
            <a:prstGeom prst="rect">
              <a:avLst/>
            </a:prstGeom>
            <a:noFill/>
          </p:spPr>
          <p:txBody>
            <a:bodyPr wrap="none" rtlCol="0">
              <a:spAutoFit/>
            </a:bodyPr>
            <a:lstStyle/>
            <a:p>
              <a:r>
                <a:rPr lang="en-US" dirty="0" smtClean="0">
                  <a:latin typeface="Calibri"/>
                  <a:cs typeface="Calibri"/>
                </a:rPr>
                <a:t>Architecture</a:t>
              </a:r>
            </a:p>
          </p:txBody>
        </p:sp>
        <p:sp>
          <p:nvSpPr>
            <p:cNvPr id="215" name="TextBox 214"/>
            <p:cNvSpPr txBox="1"/>
            <p:nvPr/>
          </p:nvSpPr>
          <p:spPr>
            <a:xfrm rot="20700000">
              <a:off x="158954" y="3450705"/>
              <a:ext cx="1454779" cy="830997"/>
            </a:xfrm>
            <a:prstGeom prst="rect">
              <a:avLst/>
            </a:prstGeom>
            <a:noFill/>
          </p:spPr>
          <p:txBody>
            <a:bodyPr wrap="square" rtlCol="0">
              <a:spAutoFit/>
            </a:bodyPr>
            <a:lstStyle/>
            <a:p>
              <a:r>
                <a:rPr lang="en-US" dirty="0" smtClean="0">
                  <a:latin typeface="Calibri"/>
                  <a:cs typeface="Calibri"/>
                </a:rPr>
                <a:t>Efficiency Layer</a:t>
              </a:r>
            </a:p>
          </p:txBody>
        </p:sp>
        <p:sp>
          <p:nvSpPr>
            <p:cNvPr id="216" name="TextBox 215"/>
            <p:cNvSpPr txBox="1"/>
            <p:nvPr/>
          </p:nvSpPr>
          <p:spPr>
            <a:xfrm rot="20700000">
              <a:off x="1736" y="2420506"/>
              <a:ext cx="1737610" cy="830997"/>
            </a:xfrm>
            <a:prstGeom prst="rect">
              <a:avLst/>
            </a:prstGeom>
            <a:noFill/>
          </p:spPr>
          <p:txBody>
            <a:bodyPr wrap="square" rtlCol="0">
              <a:spAutoFit/>
            </a:bodyPr>
            <a:lstStyle/>
            <a:p>
              <a:r>
                <a:rPr lang="en-US" dirty="0" smtClean="0">
                  <a:latin typeface="Calibri"/>
                  <a:cs typeface="Calibri"/>
                </a:rPr>
                <a:t>Productivity Layer</a:t>
              </a:r>
            </a:p>
          </p:txBody>
        </p:sp>
        <p:sp>
          <p:nvSpPr>
            <p:cNvPr id="217" name="TextBox 216"/>
            <p:cNvSpPr txBox="1"/>
            <p:nvPr/>
          </p:nvSpPr>
          <p:spPr>
            <a:xfrm rot="20700000">
              <a:off x="61049" y="1817198"/>
              <a:ext cx="1737610" cy="461665"/>
            </a:xfrm>
            <a:prstGeom prst="rect">
              <a:avLst/>
            </a:prstGeom>
            <a:noFill/>
          </p:spPr>
          <p:txBody>
            <a:bodyPr wrap="square" rtlCol="0">
              <a:spAutoFit/>
            </a:bodyPr>
            <a:lstStyle/>
            <a:p>
              <a:r>
                <a:rPr lang="en-US" dirty="0" smtClean="0">
                  <a:latin typeface="Calibri"/>
                  <a:cs typeface="Calibri"/>
                </a:rPr>
                <a:t>Algorithms</a:t>
              </a:r>
            </a:p>
          </p:txBody>
        </p:sp>
        <p:sp>
          <p:nvSpPr>
            <p:cNvPr id="219" name="TextBox 218"/>
            <p:cNvSpPr txBox="1"/>
            <p:nvPr/>
          </p:nvSpPr>
          <p:spPr>
            <a:xfrm rot="20700000">
              <a:off x="30139" y="1131397"/>
              <a:ext cx="1737610" cy="461665"/>
            </a:xfrm>
            <a:prstGeom prst="rect">
              <a:avLst/>
            </a:prstGeom>
            <a:noFill/>
          </p:spPr>
          <p:txBody>
            <a:bodyPr wrap="square" rtlCol="0">
              <a:spAutoFit/>
            </a:bodyPr>
            <a:lstStyle/>
            <a:p>
              <a:r>
                <a:rPr lang="en-US" dirty="0" smtClean="0">
                  <a:latin typeface="Calibri"/>
                  <a:cs typeface="Calibri"/>
                </a:rPr>
                <a:t>Applications</a:t>
              </a:r>
            </a:p>
          </p:txBody>
        </p:sp>
        <p:sp>
          <p:nvSpPr>
            <p:cNvPr id="38" name="TextBox 37"/>
            <p:cNvSpPr txBox="1"/>
            <p:nvPr/>
          </p:nvSpPr>
          <p:spPr>
            <a:xfrm>
              <a:off x="2438400" y="3048000"/>
              <a:ext cx="2438400" cy="990600"/>
            </a:xfrm>
            <a:prstGeom prst="rect">
              <a:avLst/>
            </a:prstGeom>
            <a:solidFill>
              <a:srgbClr val="FDB8A2"/>
            </a:solidFill>
            <a:ln w="28575" cmpd="sng">
              <a:solidFill>
                <a:schemeClr val="tx1"/>
              </a:solidFill>
            </a:ln>
          </p:spPr>
          <p:txBody>
            <a:bodyPr wrap="square" lIns="0" tIns="0" rIns="0" bIns="0" rtlCol="0" anchor="b" anchorCtr="0">
              <a:noAutofit/>
            </a:bodyPr>
            <a:lstStyle/>
            <a:p>
              <a:pPr algn="ctr"/>
              <a:r>
                <a:rPr lang="en-US" sz="2000" dirty="0" smtClean="0">
                  <a:latin typeface="Calibri"/>
                  <a:cs typeface="Calibri"/>
                </a:rPr>
                <a:t>Pattern-Specific VMs</a:t>
              </a:r>
            </a:p>
          </p:txBody>
        </p:sp>
        <p:sp>
          <p:nvSpPr>
            <p:cNvPr id="201" name="TextBox 200"/>
            <p:cNvSpPr txBox="1"/>
            <p:nvPr/>
          </p:nvSpPr>
          <p:spPr>
            <a:xfrm>
              <a:off x="1600200" y="3048000"/>
              <a:ext cx="2895600" cy="685800"/>
            </a:xfrm>
            <a:prstGeom prst="rect">
              <a:avLst/>
            </a:prstGeom>
            <a:solidFill>
              <a:srgbClr val="FDB8A2"/>
            </a:solidFill>
            <a:ln w="28575" cmpd="sng">
              <a:solidFill>
                <a:schemeClr val="tx1"/>
              </a:solidFill>
            </a:ln>
          </p:spPr>
          <p:txBody>
            <a:bodyPr wrap="square" lIns="91440" tIns="0" rIns="0" bIns="45720" rtlCol="0" anchor="b" anchorCtr="0">
              <a:noAutofit/>
            </a:bodyPr>
            <a:lstStyle/>
            <a:p>
              <a:r>
                <a:rPr lang="en-US" sz="2000" dirty="0" smtClean="0">
                  <a:latin typeface="Calibri"/>
                  <a:cs typeface="Calibri"/>
                </a:rPr>
                <a:t>Efficiency Languages</a:t>
              </a:r>
            </a:p>
            <a:p>
              <a:r>
                <a:rPr lang="en-US" sz="1800" dirty="0" smtClean="0">
                  <a:latin typeface="Calibri"/>
                  <a:cs typeface="Calibri"/>
                </a:rPr>
                <a:t>(C++, CUDA/</a:t>
              </a:r>
              <a:r>
                <a:rPr lang="en-US" sz="1800" dirty="0" err="1" smtClean="0">
                  <a:latin typeface="Calibri"/>
                  <a:cs typeface="Calibri"/>
                </a:rPr>
                <a:t>OpenCL</a:t>
              </a:r>
              <a:r>
                <a:rPr lang="en-US" sz="1800" dirty="0" smtClean="0">
                  <a:latin typeface="Calibri"/>
                  <a:cs typeface="Calibri"/>
                </a:rPr>
                <a:t>, JVM)</a:t>
              </a:r>
            </a:p>
          </p:txBody>
        </p:sp>
        <p:grpSp>
          <p:nvGrpSpPr>
            <p:cNvPr id="8" name="Group 7"/>
            <p:cNvGrpSpPr/>
            <p:nvPr/>
          </p:nvGrpSpPr>
          <p:grpSpPr>
            <a:xfrm>
              <a:off x="3886200" y="2590800"/>
              <a:ext cx="2438400" cy="838200"/>
              <a:chOff x="2288458" y="2885440"/>
              <a:chExt cx="1219200" cy="990600"/>
            </a:xfrm>
          </p:grpSpPr>
          <p:sp>
            <p:nvSpPr>
              <p:cNvPr id="205" name="Can 204"/>
              <p:cNvSpPr/>
              <p:nvPr/>
            </p:nvSpPr>
            <p:spPr bwMode="auto">
              <a:xfrm>
                <a:off x="2288458" y="2885440"/>
                <a:ext cx="1219200" cy="990600"/>
              </a:xfrm>
              <a:prstGeom prst="can">
                <a:avLst>
                  <a:gd name="adj" fmla="val 14135"/>
                </a:avLst>
              </a:prstGeom>
              <a:gradFill flip="none" rotWithShape="1">
                <a:gsLst>
                  <a:gs pos="0">
                    <a:srgbClr val="AAFBCB"/>
                  </a:gs>
                  <a:gs pos="100000">
                    <a:srgbClr val="FFFFFF"/>
                  </a:gs>
                  <a:gs pos="99000">
                    <a:srgbClr val="FFC5B1"/>
                  </a:gs>
                </a:gsLst>
                <a:lin ang="5880000" scaled="0"/>
                <a:tileRect/>
              </a:gra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lIns="0" tIns="0" rIns="0" bIns="0" anchor="ctr">
                <a:prstTxWarp prst="textNoShape">
                  <a:avLst/>
                </a:prstTxWarp>
                <a:scene3d>
                  <a:camera prst="orthographicFront">
                    <a:rot lat="0" lon="0" rev="5400000"/>
                  </a:camera>
                  <a:lightRig rig="threePt" dir="t"/>
                </a:scene3d>
              </a:bodyPr>
              <a:lstStyle/>
              <a:p>
                <a:pPr algn="ctr">
                  <a:defRPr/>
                </a:pPr>
                <a:endParaRPr lang="en-US" sz="2000" dirty="0" smtClean="0">
                  <a:solidFill>
                    <a:schemeClr val="tx1"/>
                  </a:solidFill>
                  <a:effectLst/>
                  <a:latin typeface="Calibri"/>
                  <a:cs typeface="Calibri"/>
                </a:endParaRPr>
              </a:p>
            </p:txBody>
          </p:sp>
          <p:sp>
            <p:nvSpPr>
              <p:cNvPr id="7" name="TextBox 6"/>
              <p:cNvSpPr txBox="1"/>
              <p:nvPr/>
            </p:nvSpPr>
            <p:spPr>
              <a:xfrm>
                <a:off x="2326558" y="3109853"/>
                <a:ext cx="1143000" cy="615553"/>
              </a:xfrm>
              <a:prstGeom prst="rect">
                <a:avLst/>
              </a:prstGeom>
              <a:noFill/>
            </p:spPr>
            <p:txBody>
              <a:bodyPr wrap="square" lIns="0" tIns="0" rIns="0" bIns="0" rtlCol="0" anchor="ctr">
                <a:spAutoFit/>
              </a:bodyPr>
              <a:lstStyle/>
              <a:p>
                <a:pPr algn="ctr"/>
                <a:r>
                  <a:rPr lang="en-US" sz="2000" dirty="0" smtClean="0">
                    <a:latin typeface="Calibri"/>
                    <a:cs typeface="Calibri"/>
                  </a:rPr>
                  <a:t>Pattern Specializers</a:t>
                </a:r>
              </a:p>
              <a:p>
                <a:pPr algn="ctr"/>
                <a:r>
                  <a:rPr lang="en-US" sz="2000" dirty="0" smtClean="0">
                    <a:latin typeface="Calibri"/>
                    <a:cs typeface="Calibri"/>
                  </a:rPr>
                  <a:t>(ASP, TFJ, Spade)</a:t>
                </a:r>
              </a:p>
            </p:txBody>
          </p:sp>
        </p:grpSp>
        <p:sp>
          <p:nvSpPr>
            <p:cNvPr id="39" name="TextBox 38"/>
            <p:cNvSpPr txBox="1"/>
            <p:nvPr/>
          </p:nvSpPr>
          <p:spPr>
            <a:xfrm>
              <a:off x="1600200" y="5788162"/>
              <a:ext cx="6705600" cy="304800"/>
            </a:xfrm>
            <a:prstGeom prst="rect">
              <a:avLst/>
            </a:prstGeom>
            <a:solidFill>
              <a:srgbClr val="ADFF2D"/>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Energy-Efficient Resilient Circuit Design</a:t>
              </a:r>
            </a:p>
          </p:txBody>
        </p:sp>
        <p:sp>
          <p:nvSpPr>
            <p:cNvPr id="40" name="TextBox 39"/>
            <p:cNvSpPr txBox="1"/>
            <p:nvPr/>
          </p:nvSpPr>
          <p:spPr>
            <a:xfrm rot="20700000">
              <a:off x="497123" y="5778445"/>
              <a:ext cx="1163347" cy="461665"/>
            </a:xfrm>
            <a:prstGeom prst="rect">
              <a:avLst/>
            </a:prstGeom>
            <a:noFill/>
          </p:spPr>
          <p:txBody>
            <a:bodyPr wrap="square" rtlCol="0">
              <a:spAutoFit/>
            </a:bodyPr>
            <a:lstStyle/>
            <a:p>
              <a:r>
                <a:rPr lang="en-US" dirty="0" smtClean="0">
                  <a:latin typeface="Calibri"/>
                  <a:cs typeface="Calibri"/>
                </a:rPr>
                <a:t>Circuits</a:t>
              </a:r>
            </a:p>
          </p:txBody>
        </p:sp>
        <p:sp>
          <p:nvSpPr>
            <p:cNvPr id="44" name="TextBox 43"/>
            <p:cNvSpPr txBox="1"/>
            <p:nvPr/>
          </p:nvSpPr>
          <p:spPr>
            <a:xfrm>
              <a:off x="5486400" y="914400"/>
              <a:ext cx="990600" cy="533400"/>
            </a:xfrm>
            <a:prstGeom prst="rect">
              <a:avLst/>
            </a:prstGeom>
            <a:solidFill>
              <a:srgbClr val="FDB9FE"/>
            </a:solidFill>
            <a:ln w="28575" cmpd="sng">
              <a:solidFill>
                <a:schemeClr val="tx1"/>
              </a:solidFill>
            </a:ln>
          </p:spPr>
          <p:txBody>
            <a:bodyPr wrap="square" lIns="0" tIns="0" rIns="0" bIns="0" rtlCol="0" anchor="ctr" anchorCtr="0">
              <a:noAutofit/>
            </a:bodyPr>
            <a:lstStyle/>
            <a:p>
              <a:pPr algn="ctr"/>
              <a:r>
                <a:rPr lang="en-US" sz="1600" dirty="0" smtClean="0">
                  <a:latin typeface="Calibri"/>
                  <a:cs typeface="Calibri"/>
                </a:rPr>
                <a:t>Multimedia Analysis</a:t>
              </a:r>
            </a:p>
          </p:txBody>
        </p:sp>
        <p:sp>
          <p:nvSpPr>
            <p:cNvPr id="42" name="TextBox 41"/>
            <p:cNvSpPr txBox="1"/>
            <p:nvPr/>
          </p:nvSpPr>
          <p:spPr>
            <a:xfrm>
              <a:off x="1600200" y="4343400"/>
              <a:ext cx="6705600" cy="304800"/>
            </a:xfrm>
            <a:prstGeom prst="rect">
              <a:avLst/>
            </a:prstGeom>
            <a:solidFill>
              <a:srgbClr val="FFFF00"/>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Runtimes, OS, Hypervisor, Cluster Manager</a:t>
              </a:r>
            </a:p>
          </p:txBody>
        </p:sp>
        <p:sp>
          <p:nvSpPr>
            <p:cNvPr id="43" name="TextBox 42"/>
            <p:cNvSpPr txBox="1"/>
            <p:nvPr/>
          </p:nvSpPr>
          <p:spPr>
            <a:xfrm rot="20700000">
              <a:off x="965117" y="4327904"/>
              <a:ext cx="529863" cy="461665"/>
            </a:xfrm>
            <a:prstGeom prst="rect">
              <a:avLst/>
            </a:prstGeom>
            <a:noFill/>
          </p:spPr>
          <p:txBody>
            <a:bodyPr wrap="none" rtlCol="0">
              <a:spAutoFit/>
            </a:bodyPr>
            <a:lstStyle/>
            <a:p>
              <a:r>
                <a:rPr lang="en-US" dirty="0" smtClean="0">
                  <a:latin typeface="Calibri"/>
                  <a:cs typeface="Calibri"/>
                </a:rPr>
                <a:t>OS</a:t>
              </a:r>
            </a:p>
          </p:txBody>
        </p:sp>
        <p:sp>
          <p:nvSpPr>
            <p:cNvPr id="45" name="TextBox 44"/>
            <p:cNvSpPr txBox="1"/>
            <p:nvPr/>
          </p:nvSpPr>
          <p:spPr>
            <a:xfrm>
              <a:off x="3810000" y="6096000"/>
              <a:ext cx="2590800" cy="304800"/>
            </a:xfrm>
            <a:prstGeom prst="rect">
              <a:avLst/>
            </a:prstGeom>
            <a:solidFill>
              <a:srgbClr val="DE7B78"/>
            </a:solidFill>
            <a:ln w="28575" cmpd="sng">
              <a:solidFill>
                <a:schemeClr val="tx1"/>
              </a:solidFill>
            </a:ln>
          </p:spPr>
          <p:txBody>
            <a:bodyPr wrap="square" lIns="0" tIns="0" rIns="0" bIns="0" rtlCol="0" anchor="ctr" anchorCtr="0">
              <a:noAutofit/>
            </a:bodyPr>
            <a:lstStyle/>
            <a:p>
              <a:pPr algn="ctr"/>
              <a:r>
                <a:rPr lang="en-US" sz="2000" dirty="0" smtClean="0">
                  <a:latin typeface="Calibri"/>
                  <a:cs typeface="Calibri"/>
                </a:rPr>
                <a:t>Embedded (10 kW-1W)</a:t>
              </a:r>
            </a:p>
          </p:txBody>
        </p:sp>
        <p:sp>
          <p:nvSpPr>
            <p:cNvPr id="46" name="TextBox 45"/>
            <p:cNvSpPr txBox="1"/>
            <p:nvPr/>
          </p:nvSpPr>
          <p:spPr>
            <a:xfrm>
              <a:off x="1676400" y="914400"/>
              <a:ext cx="990600" cy="533400"/>
            </a:xfrm>
            <a:prstGeom prst="rect">
              <a:avLst/>
            </a:prstGeom>
            <a:solidFill>
              <a:srgbClr val="FDB9FE"/>
            </a:solidFill>
            <a:ln w="28575" cmpd="sng">
              <a:solidFill>
                <a:schemeClr val="tx1"/>
              </a:solidFill>
            </a:ln>
          </p:spPr>
          <p:txBody>
            <a:bodyPr wrap="square" lIns="0" tIns="0" rIns="0" bIns="0" rtlCol="0" anchor="ctr" anchorCtr="0">
              <a:noAutofit/>
            </a:bodyPr>
            <a:lstStyle/>
            <a:p>
              <a:pPr algn="ctr"/>
              <a:r>
                <a:rPr lang="en-US" sz="1600" dirty="0" smtClean="0">
                  <a:latin typeface="Calibri"/>
                  <a:cs typeface="Calibri"/>
                </a:rPr>
                <a:t>Interactive Cloud</a:t>
              </a:r>
            </a:p>
          </p:txBody>
        </p:sp>
      </p:grpSp>
      <p:sp>
        <p:nvSpPr>
          <p:cNvPr id="48" name="Title 3"/>
          <p:cNvSpPr>
            <a:spLocks noGrp="1"/>
          </p:cNvSpPr>
          <p:nvPr>
            <p:ph type="title"/>
          </p:nvPr>
        </p:nvSpPr>
        <p:spPr>
          <a:xfrm>
            <a:off x="1219200" y="0"/>
            <a:ext cx="7162800" cy="914400"/>
          </a:xfrm>
        </p:spPr>
        <p:txBody>
          <a:bodyPr/>
          <a:lstStyle/>
          <a:p>
            <a:r>
              <a:rPr lang="en-US" dirty="0" smtClean="0"/>
              <a:t>The Applications Layer</a:t>
            </a:r>
            <a:endParaRPr lang="en-US" dirty="0"/>
          </a:p>
        </p:txBody>
      </p:sp>
      <p:sp>
        <p:nvSpPr>
          <p:cNvPr id="52" name="Rounded Rectangle 51"/>
          <p:cNvSpPr/>
          <p:nvPr/>
        </p:nvSpPr>
        <p:spPr bwMode="auto">
          <a:xfrm>
            <a:off x="64635" y="892356"/>
            <a:ext cx="8304000" cy="1139643"/>
          </a:xfrm>
          <a:prstGeom prst="roundRect">
            <a:avLst/>
          </a:prstGeom>
          <a:noFill/>
          <a:ln w="190500">
            <a:solidFill>
              <a:srgbClr val="E9A51E"/>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a:ea typeface="ＭＳ Ｐゴシック" pitchFamily="18" charset="-128"/>
              <a:cs typeface="Arial"/>
            </a:endParaRPr>
          </a:p>
        </p:txBody>
      </p:sp>
      <p:sp>
        <p:nvSpPr>
          <p:cNvPr id="53" name="TextBox 52"/>
          <p:cNvSpPr txBox="1"/>
          <p:nvPr/>
        </p:nvSpPr>
        <p:spPr>
          <a:xfrm rot="19958042">
            <a:off x="1427550" y="1052538"/>
            <a:ext cx="3722857" cy="1015663"/>
          </a:xfrm>
          <a:prstGeom prst="rect">
            <a:avLst/>
          </a:prstGeom>
          <a:solidFill>
            <a:srgbClr val="E9A51E"/>
          </a:solidFill>
        </p:spPr>
        <p:txBody>
          <a:bodyPr wrap="none" rtlCol="0">
            <a:spAutoFit/>
          </a:bodyPr>
          <a:lstStyle/>
          <a:p>
            <a:r>
              <a:rPr lang="en-US" sz="3000" dirty="0" smtClean="0">
                <a:latin typeface="Calibri"/>
                <a:cs typeface="Calibri"/>
              </a:rPr>
              <a:t>this talk: </a:t>
            </a:r>
          </a:p>
          <a:p>
            <a:r>
              <a:rPr lang="en-US" sz="3000" b="1" dirty="0" smtClean="0">
                <a:latin typeface="Calibri"/>
                <a:cs typeface="Calibri"/>
              </a:rPr>
              <a:t>Emerging Applications</a:t>
            </a:r>
          </a:p>
        </p:txBody>
      </p:sp>
    </p:spTree>
    <p:extLst>
      <p:ext uri="{BB962C8B-B14F-4D97-AF65-F5344CB8AC3E}">
        <p14:creationId xmlns:p14="http://schemas.microsoft.com/office/powerpoint/2010/main" val="222153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45" y="0"/>
            <a:ext cx="7162800" cy="914400"/>
          </a:xfrm>
        </p:spPr>
        <p:txBody>
          <a:bodyPr/>
          <a:lstStyle/>
          <a:p>
            <a:r>
              <a:rPr lang="en-US" dirty="0" smtClean="0"/>
              <a:t>Real-Time Correlation Analysis</a:t>
            </a:r>
            <a:endParaRPr lang="en-US" dirty="0"/>
          </a:p>
        </p:txBody>
      </p:sp>
      <p:sp>
        <p:nvSpPr>
          <p:cNvPr id="7" name="Content Placeholder 4"/>
          <p:cNvSpPr txBox="1">
            <a:spLocks/>
          </p:cNvSpPr>
          <p:nvPr/>
        </p:nvSpPr>
        <p:spPr>
          <a:xfrm>
            <a:off x="512045" y="1093423"/>
            <a:ext cx="6301230" cy="3502092"/>
          </a:xfrm>
          <a:prstGeom prst="rect">
            <a:avLst/>
          </a:prstGeom>
        </p:spPr>
        <p:txBody>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342900" lvl="1" indent="-342900">
              <a:spcBef>
                <a:spcPct val="20000"/>
              </a:spcBef>
              <a:buClr>
                <a:srgbClr val="000080"/>
              </a:buClr>
              <a:buSzPct val="150000"/>
              <a:buFont typeface="Wingdings" pitchFamily="2" charset="2"/>
              <a:buChar char="§"/>
              <a:defRPr/>
            </a:pPr>
            <a:r>
              <a:rPr lang="en-US" dirty="0" smtClean="0">
                <a:latin typeface="Helvetica"/>
              </a:rPr>
              <a:t>Computing correlations of a small number of stocks (e.g. 20) for a large number of time steps (e.g. millions</a:t>
            </a:r>
            <a:r>
              <a:rPr lang="en-US" dirty="0">
                <a:latin typeface="Helvetica"/>
              </a:rPr>
              <a:t> </a:t>
            </a:r>
            <a:r>
              <a:rPr lang="en-US" dirty="0" smtClean="0">
                <a:latin typeface="Helvetica"/>
              </a:rPr>
              <a:t>to billions)</a:t>
            </a:r>
          </a:p>
          <a:p>
            <a:pPr marL="342900" lvl="1" indent="-342900">
              <a:spcBef>
                <a:spcPct val="20000"/>
              </a:spcBef>
              <a:buClr>
                <a:srgbClr val="000080"/>
              </a:buClr>
              <a:buSzPct val="150000"/>
              <a:buFont typeface="Wingdings" pitchFamily="2" charset="2"/>
              <a:buChar char="§"/>
              <a:defRPr/>
            </a:pPr>
            <a:r>
              <a:rPr lang="en-US" dirty="0" smtClean="0">
                <a:latin typeface="Helvetica"/>
              </a:rPr>
              <a:t>Tall-skinny matrix shape requires different parallelization strategy than large square shape</a:t>
            </a:r>
          </a:p>
          <a:p>
            <a:pPr marL="342900" lvl="1" indent="-342900">
              <a:spcBef>
                <a:spcPct val="20000"/>
              </a:spcBef>
              <a:buClr>
                <a:srgbClr val="000080"/>
              </a:buClr>
              <a:buSzPct val="150000"/>
              <a:buFont typeface="Wingdings" pitchFamily="2" charset="2"/>
              <a:buChar char="§"/>
              <a:defRPr/>
            </a:pPr>
            <a:r>
              <a:rPr lang="en-US" dirty="0" smtClean="0">
                <a:latin typeface="Helvetica"/>
              </a:rPr>
              <a:t>Great fit for Berkeley CARMA SEJITS specializer</a:t>
            </a:r>
            <a:r>
              <a:rPr lang="en-US" dirty="0">
                <a:latin typeface="Helvetica"/>
              </a:rPr>
              <a:t> </a:t>
            </a:r>
            <a:r>
              <a:rPr lang="en-US" dirty="0" smtClean="0">
                <a:latin typeface="Helvetica"/>
              </a:rPr>
              <a:t>– faster than vendor BLAS libraries for tall-skinny matrix apps</a:t>
            </a:r>
            <a:r>
              <a:rPr lang="en-US" dirty="0">
                <a:latin typeface="Helvetica"/>
              </a:rPr>
              <a:t> </a:t>
            </a:r>
            <a:endParaRPr lang="en-US" dirty="0" smtClean="0">
              <a:latin typeface="Helvetica"/>
            </a:endParaRPr>
          </a:p>
        </p:txBody>
      </p:sp>
      <p:grpSp>
        <p:nvGrpSpPr>
          <p:cNvPr id="38" name="Group 37"/>
          <p:cNvGrpSpPr/>
          <p:nvPr/>
        </p:nvGrpSpPr>
        <p:grpSpPr>
          <a:xfrm>
            <a:off x="162129" y="4609005"/>
            <a:ext cx="6239633" cy="1629552"/>
            <a:chOff x="162129" y="3641529"/>
            <a:chExt cx="6239633" cy="1629552"/>
          </a:xfrm>
        </p:grpSpPr>
        <p:sp>
          <p:nvSpPr>
            <p:cNvPr id="5" name="Rectangle 4"/>
            <p:cNvSpPr/>
            <p:nvPr/>
          </p:nvSpPr>
          <p:spPr bwMode="auto">
            <a:xfrm>
              <a:off x="923702" y="4079202"/>
              <a:ext cx="5247135" cy="1141663"/>
            </a:xfrm>
            <a:prstGeom prst="rect">
              <a:avLst/>
            </a:prstGeom>
            <a:solidFill>
              <a:srgbClr val="D6FF8C"/>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12" name="TextBox 11"/>
            <p:cNvSpPr txBox="1"/>
            <p:nvPr/>
          </p:nvSpPr>
          <p:spPr>
            <a:xfrm>
              <a:off x="282242" y="4040721"/>
              <a:ext cx="582211" cy="338554"/>
            </a:xfrm>
            <a:prstGeom prst="rect">
              <a:avLst/>
            </a:prstGeom>
            <a:noFill/>
          </p:spPr>
          <p:txBody>
            <a:bodyPr wrap="none" rtlCol="0">
              <a:spAutoFit/>
            </a:bodyPr>
            <a:lstStyle/>
            <a:p>
              <a:r>
                <a:rPr lang="en-US" sz="1600" dirty="0" smtClean="0">
                  <a:latin typeface="Calibri"/>
                  <a:cs typeface="Calibri"/>
                </a:rPr>
                <a:t>INTC</a:t>
              </a:r>
            </a:p>
          </p:txBody>
        </p:sp>
        <p:sp>
          <p:nvSpPr>
            <p:cNvPr id="13" name="TextBox 12"/>
            <p:cNvSpPr txBox="1"/>
            <p:nvPr/>
          </p:nvSpPr>
          <p:spPr>
            <a:xfrm>
              <a:off x="460299" y="4270084"/>
              <a:ext cx="390552" cy="338554"/>
            </a:xfrm>
            <a:prstGeom prst="rect">
              <a:avLst/>
            </a:prstGeom>
            <a:noFill/>
          </p:spPr>
          <p:txBody>
            <a:bodyPr wrap="none" rtlCol="0">
              <a:spAutoFit/>
            </a:bodyPr>
            <a:lstStyle/>
            <a:p>
              <a:r>
                <a:rPr lang="en-US" sz="1600" dirty="0" smtClean="0">
                  <a:latin typeface="Calibri"/>
                  <a:cs typeface="Calibri"/>
                </a:rPr>
                <a:t>FB</a:t>
              </a:r>
            </a:p>
          </p:txBody>
        </p:sp>
        <p:sp>
          <p:nvSpPr>
            <p:cNvPr id="14" name="TextBox 13"/>
            <p:cNvSpPr txBox="1"/>
            <p:nvPr/>
          </p:nvSpPr>
          <p:spPr>
            <a:xfrm>
              <a:off x="214996" y="4512278"/>
              <a:ext cx="648635" cy="338554"/>
            </a:xfrm>
            <a:prstGeom prst="rect">
              <a:avLst/>
            </a:prstGeom>
            <a:noFill/>
          </p:spPr>
          <p:txBody>
            <a:bodyPr wrap="none" rtlCol="0">
              <a:spAutoFit/>
            </a:bodyPr>
            <a:lstStyle/>
            <a:p>
              <a:r>
                <a:rPr lang="en-US" sz="1600" dirty="0" smtClean="0">
                  <a:latin typeface="Calibri"/>
                  <a:cs typeface="Calibri"/>
                </a:rPr>
                <a:t>MSFT</a:t>
              </a:r>
            </a:p>
          </p:txBody>
        </p:sp>
        <p:sp>
          <p:nvSpPr>
            <p:cNvPr id="15" name="TextBox 14"/>
            <p:cNvSpPr txBox="1"/>
            <p:nvPr/>
          </p:nvSpPr>
          <p:spPr>
            <a:xfrm>
              <a:off x="162129" y="4767299"/>
              <a:ext cx="715260" cy="338554"/>
            </a:xfrm>
            <a:prstGeom prst="rect">
              <a:avLst/>
            </a:prstGeom>
            <a:noFill/>
          </p:spPr>
          <p:txBody>
            <a:bodyPr wrap="none" rtlCol="0">
              <a:spAutoFit/>
            </a:bodyPr>
            <a:lstStyle/>
            <a:p>
              <a:r>
                <a:rPr lang="en-US" sz="1600" dirty="0" smtClean="0">
                  <a:latin typeface="Calibri"/>
                  <a:cs typeface="Calibri"/>
                </a:rPr>
                <a:t>GOOG</a:t>
              </a:r>
            </a:p>
          </p:txBody>
        </p:sp>
        <p:sp>
          <p:nvSpPr>
            <p:cNvPr id="16" name="TextBox 15"/>
            <p:cNvSpPr txBox="1"/>
            <p:nvPr/>
          </p:nvSpPr>
          <p:spPr>
            <a:xfrm>
              <a:off x="365845" y="4932527"/>
              <a:ext cx="432831" cy="338554"/>
            </a:xfrm>
            <a:prstGeom prst="rect">
              <a:avLst/>
            </a:prstGeom>
            <a:noFill/>
          </p:spPr>
          <p:txBody>
            <a:bodyPr wrap="none" rtlCol="0">
              <a:spAutoFit/>
            </a:bodyPr>
            <a:lstStyle/>
            <a:p>
              <a:r>
                <a:rPr lang="en-US" sz="1600" dirty="0" smtClean="0">
                  <a:latin typeface="Calibri"/>
                  <a:cs typeface="Calibri"/>
                </a:rPr>
                <a:t>. . .</a:t>
              </a:r>
            </a:p>
          </p:txBody>
        </p:sp>
        <p:sp>
          <p:nvSpPr>
            <p:cNvPr id="19" name="TextBox 18"/>
            <p:cNvSpPr txBox="1"/>
            <p:nvPr/>
          </p:nvSpPr>
          <p:spPr>
            <a:xfrm>
              <a:off x="922151" y="4064843"/>
              <a:ext cx="5479611" cy="338554"/>
            </a:xfrm>
            <a:prstGeom prst="rect">
              <a:avLst/>
            </a:prstGeom>
            <a:noFill/>
          </p:spPr>
          <p:txBody>
            <a:bodyPr wrap="square" rtlCol="0">
              <a:spAutoFit/>
            </a:bodyPr>
            <a:lstStyle/>
            <a:p>
              <a:r>
                <a:rPr lang="en-US" sz="1600" dirty="0" smtClean="0">
                  <a:latin typeface="Calibri"/>
                  <a:cs typeface="Calibri"/>
                </a:rPr>
                <a:t>-0.53	-0.53	-0.53</a:t>
              </a:r>
              <a:r>
                <a:rPr lang="en-US" sz="1600" dirty="0">
                  <a:latin typeface="Calibri"/>
                  <a:cs typeface="Calibri"/>
                </a:rPr>
                <a:t>	</a:t>
              </a:r>
              <a:r>
                <a:rPr lang="en-US" sz="1600" dirty="0" smtClean="0">
                  <a:latin typeface="Calibri"/>
                  <a:cs typeface="Calibri"/>
                </a:rPr>
                <a:t>-0.58	-0.60	…</a:t>
              </a:r>
            </a:p>
          </p:txBody>
        </p:sp>
        <p:sp>
          <p:nvSpPr>
            <p:cNvPr id="20" name="TextBox 19"/>
            <p:cNvSpPr txBox="1"/>
            <p:nvPr/>
          </p:nvSpPr>
          <p:spPr>
            <a:xfrm>
              <a:off x="920601" y="4281382"/>
              <a:ext cx="5479611" cy="338554"/>
            </a:xfrm>
            <a:prstGeom prst="rect">
              <a:avLst/>
            </a:prstGeom>
            <a:noFill/>
          </p:spPr>
          <p:txBody>
            <a:bodyPr wrap="square" rtlCol="0">
              <a:spAutoFit/>
            </a:bodyPr>
            <a:lstStyle/>
            <a:p>
              <a:r>
                <a:rPr lang="en-US" sz="1600" dirty="0" smtClean="0">
                  <a:latin typeface="Calibri"/>
                  <a:cs typeface="Calibri"/>
                </a:rPr>
                <a:t> 2.38	 2.43	 2.43	 2.44	 2.45	…</a:t>
              </a:r>
            </a:p>
          </p:txBody>
        </p:sp>
        <p:sp>
          <p:nvSpPr>
            <p:cNvPr id="21" name="TextBox 20"/>
            <p:cNvSpPr txBox="1"/>
            <p:nvPr/>
          </p:nvSpPr>
          <p:spPr>
            <a:xfrm>
              <a:off x="919051" y="4510748"/>
              <a:ext cx="5479611" cy="338554"/>
            </a:xfrm>
            <a:prstGeom prst="rect">
              <a:avLst/>
            </a:prstGeom>
            <a:noFill/>
          </p:spPr>
          <p:txBody>
            <a:bodyPr wrap="square" rtlCol="0">
              <a:spAutoFit/>
            </a:bodyPr>
            <a:lstStyle/>
            <a:p>
              <a:r>
                <a:rPr lang="en-US" sz="1600" dirty="0" smtClean="0">
                  <a:latin typeface="Calibri"/>
                  <a:cs typeface="Calibri"/>
                </a:rPr>
                <a:t> 0.98	 0.97	 0.98	 0.99	 1.00	…</a:t>
              </a:r>
            </a:p>
          </p:txBody>
        </p:sp>
        <p:sp>
          <p:nvSpPr>
            <p:cNvPr id="22" name="TextBox 21"/>
            <p:cNvSpPr txBox="1"/>
            <p:nvPr/>
          </p:nvSpPr>
          <p:spPr>
            <a:xfrm>
              <a:off x="919050" y="4754474"/>
              <a:ext cx="5479611" cy="338554"/>
            </a:xfrm>
            <a:prstGeom prst="rect">
              <a:avLst/>
            </a:prstGeom>
            <a:noFill/>
          </p:spPr>
          <p:txBody>
            <a:bodyPr wrap="square" rtlCol="0">
              <a:spAutoFit/>
            </a:bodyPr>
            <a:lstStyle/>
            <a:p>
              <a:r>
                <a:rPr lang="en-US" sz="1600" dirty="0" smtClean="0">
                  <a:latin typeface="Calibri"/>
                  <a:cs typeface="Calibri"/>
                </a:rPr>
                <a:t> 8.23	 8.30	 8.31	 8.30	 8.31	…</a:t>
              </a:r>
            </a:p>
          </p:txBody>
        </p:sp>
        <p:sp>
          <p:nvSpPr>
            <p:cNvPr id="23" name="TextBox 22"/>
            <p:cNvSpPr txBox="1"/>
            <p:nvPr/>
          </p:nvSpPr>
          <p:spPr>
            <a:xfrm>
              <a:off x="2743895" y="3641529"/>
              <a:ext cx="680194" cy="338554"/>
            </a:xfrm>
            <a:prstGeom prst="rect">
              <a:avLst/>
            </a:prstGeom>
            <a:noFill/>
          </p:spPr>
          <p:txBody>
            <a:bodyPr wrap="none" rtlCol="0">
              <a:spAutoFit/>
            </a:bodyPr>
            <a:lstStyle/>
            <a:p>
              <a:r>
                <a:rPr lang="en-US" sz="1600" dirty="0" smtClean="0">
                  <a:latin typeface="Calibri"/>
                  <a:cs typeface="Calibri"/>
                </a:rPr>
                <a:t>prices</a:t>
              </a:r>
            </a:p>
          </p:txBody>
        </p:sp>
      </p:grpSp>
      <p:sp>
        <p:nvSpPr>
          <p:cNvPr id="24" name="TextBox 23"/>
          <p:cNvSpPr txBox="1"/>
          <p:nvPr/>
        </p:nvSpPr>
        <p:spPr>
          <a:xfrm>
            <a:off x="6497068" y="5266580"/>
            <a:ext cx="406832" cy="707886"/>
          </a:xfrm>
          <a:prstGeom prst="rect">
            <a:avLst/>
          </a:prstGeom>
          <a:noFill/>
        </p:spPr>
        <p:txBody>
          <a:bodyPr wrap="none" rtlCol="0">
            <a:spAutoFit/>
          </a:bodyPr>
          <a:lstStyle/>
          <a:p>
            <a:r>
              <a:rPr lang="en-US" sz="4000" dirty="0">
                <a:latin typeface="Calibri"/>
                <a:cs typeface="Calibri"/>
              </a:rPr>
              <a:t>x</a:t>
            </a:r>
            <a:endParaRPr lang="en-US" sz="4000" dirty="0" smtClean="0">
              <a:latin typeface="Calibri"/>
              <a:cs typeface="Calibri"/>
            </a:endParaRPr>
          </a:p>
        </p:txBody>
      </p:sp>
      <p:grpSp>
        <p:nvGrpSpPr>
          <p:cNvPr id="37" name="Group 36"/>
          <p:cNvGrpSpPr/>
          <p:nvPr/>
        </p:nvGrpSpPr>
        <p:grpSpPr>
          <a:xfrm rot="5400000">
            <a:off x="5042962" y="2305041"/>
            <a:ext cx="6239633" cy="1629552"/>
            <a:chOff x="263212" y="1407980"/>
            <a:chExt cx="6239633" cy="1629552"/>
          </a:xfrm>
        </p:grpSpPr>
        <p:sp>
          <p:nvSpPr>
            <p:cNvPr id="26" name="Rectangle 25"/>
            <p:cNvSpPr/>
            <p:nvPr/>
          </p:nvSpPr>
          <p:spPr bwMode="auto">
            <a:xfrm>
              <a:off x="1024785" y="1845653"/>
              <a:ext cx="5247135" cy="1141663"/>
            </a:xfrm>
            <a:prstGeom prst="rect">
              <a:avLst/>
            </a:prstGeom>
            <a:solidFill>
              <a:srgbClr val="D6FF8C"/>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27" name="TextBox 26"/>
            <p:cNvSpPr txBox="1"/>
            <p:nvPr/>
          </p:nvSpPr>
          <p:spPr>
            <a:xfrm>
              <a:off x="383325" y="1807172"/>
              <a:ext cx="582211" cy="338554"/>
            </a:xfrm>
            <a:prstGeom prst="rect">
              <a:avLst/>
            </a:prstGeom>
            <a:noFill/>
          </p:spPr>
          <p:txBody>
            <a:bodyPr wrap="none" rtlCol="0">
              <a:spAutoFit/>
            </a:bodyPr>
            <a:lstStyle/>
            <a:p>
              <a:r>
                <a:rPr lang="en-US" sz="1600" dirty="0" smtClean="0">
                  <a:latin typeface="Calibri"/>
                  <a:cs typeface="Calibri"/>
                </a:rPr>
                <a:t>INTC</a:t>
              </a:r>
            </a:p>
          </p:txBody>
        </p:sp>
        <p:sp>
          <p:nvSpPr>
            <p:cNvPr id="28" name="TextBox 27"/>
            <p:cNvSpPr txBox="1"/>
            <p:nvPr/>
          </p:nvSpPr>
          <p:spPr>
            <a:xfrm>
              <a:off x="561382" y="2036535"/>
              <a:ext cx="390552" cy="338554"/>
            </a:xfrm>
            <a:prstGeom prst="rect">
              <a:avLst/>
            </a:prstGeom>
            <a:noFill/>
          </p:spPr>
          <p:txBody>
            <a:bodyPr wrap="none" rtlCol="0">
              <a:spAutoFit/>
            </a:bodyPr>
            <a:lstStyle/>
            <a:p>
              <a:r>
                <a:rPr lang="en-US" sz="1600" dirty="0" smtClean="0">
                  <a:latin typeface="Calibri"/>
                  <a:cs typeface="Calibri"/>
                </a:rPr>
                <a:t>FB</a:t>
              </a:r>
            </a:p>
          </p:txBody>
        </p:sp>
        <p:sp>
          <p:nvSpPr>
            <p:cNvPr id="29" name="TextBox 28"/>
            <p:cNvSpPr txBox="1"/>
            <p:nvPr/>
          </p:nvSpPr>
          <p:spPr>
            <a:xfrm>
              <a:off x="316079" y="2278729"/>
              <a:ext cx="648635" cy="338554"/>
            </a:xfrm>
            <a:prstGeom prst="rect">
              <a:avLst/>
            </a:prstGeom>
            <a:noFill/>
          </p:spPr>
          <p:txBody>
            <a:bodyPr wrap="none" rtlCol="0">
              <a:spAutoFit/>
            </a:bodyPr>
            <a:lstStyle/>
            <a:p>
              <a:r>
                <a:rPr lang="en-US" sz="1600" dirty="0" smtClean="0">
                  <a:latin typeface="Calibri"/>
                  <a:cs typeface="Calibri"/>
                </a:rPr>
                <a:t>MSFT</a:t>
              </a:r>
            </a:p>
          </p:txBody>
        </p:sp>
        <p:sp>
          <p:nvSpPr>
            <p:cNvPr id="30" name="TextBox 29"/>
            <p:cNvSpPr txBox="1"/>
            <p:nvPr/>
          </p:nvSpPr>
          <p:spPr>
            <a:xfrm>
              <a:off x="263212" y="2533750"/>
              <a:ext cx="715260" cy="338554"/>
            </a:xfrm>
            <a:prstGeom prst="rect">
              <a:avLst/>
            </a:prstGeom>
            <a:noFill/>
          </p:spPr>
          <p:txBody>
            <a:bodyPr wrap="none" rtlCol="0">
              <a:spAutoFit/>
            </a:bodyPr>
            <a:lstStyle/>
            <a:p>
              <a:r>
                <a:rPr lang="en-US" sz="1600" dirty="0" smtClean="0">
                  <a:latin typeface="Calibri"/>
                  <a:cs typeface="Calibri"/>
                </a:rPr>
                <a:t>GOOG</a:t>
              </a:r>
            </a:p>
          </p:txBody>
        </p:sp>
        <p:sp>
          <p:nvSpPr>
            <p:cNvPr id="31" name="TextBox 30"/>
            <p:cNvSpPr txBox="1"/>
            <p:nvPr/>
          </p:nvSpPr>
          <p:spPr>
            <a:xfrm>
              <a:off x="466928" y="2698978"/>
              <a:ext cx="432831" cy="338554"/>
            </a:xfrm>
            <a:prstGeom prst="rect">
              <a:avLst/>
            </a:prstGeom>
            <a:noFill/>
          </p:spPr>
          <p:txBody>
            <a:bodyPr wrap="none" rtlCol="0">
              <a:spAutoFit/>
            </a:bodyPr>
            <a:lstStyle/>
            <a:p>
              <a:r>
                <a:rPr lang="en-US" sz="1600" dirty="0" smtClean="0">
                  <a:latin typeface="Calibri"/>
                  <a:cs typeface="Calibri"/>
                </a:rPr>
                <a:t>. . .</a:t>
              </a:r>
            </a:p>
          </p:txBody>
        </p:sp>
        <p:sp>
          <p:nvSpPr>
            <p:cNvPr id="32" name="TextBox 31"/>
            <p:cNvSpPr txBox="1"/>
            <p:nvPr/>
          </p:nvSpPr>
          <p:spPr>
            <a:xfrm>
              <a:off x="1023234" y="1831294"/>
              <a:ext cx="5479611" cy="338554"/>
            </a:xfrm>
            <a:prstGeom prst="rect">
              <a:avLst/>
            </a:prstGeom>
            <a:noFill/>
          </p:spPr>
          <p:txBody>
            <a:bodyPr wrap="square" rtlCol="0">
              <a:spAutoFit/>
            </a:bodyPr>
            <a:lstStyle/>
            <a:p>
              <a:r>
                <a:rPr lang="en-US" sz="1600" dirty="0" smtClean="0">
                  <a:latin typeface="Calibri"/>
                  <a:cs typeface="Calibri"/>
                </a:rPr>
                <a:t>-0.53	-0.53	-0.53</a:t>
              </a:r>
              <a:r>
                <a:rPr lang="en-US" sz="1600" dirty="0">
                  <a:latin typeface="Calibri"/>
                  <a:cs typeface="Calibri"/>
                </a:rPr>
                <a:t>	</a:t>
              </a:r>
              <a:r>
                <a:rPr lang="en-US" sz="1600" dirty="0" smtClean="0">
                  <a:latin typeface="Calibri"/>
                  <a:cs typeface="Calibri"/>
                </a:rPr>
                <a:t>-0.58	-0.60	…</a:t>
              </a:r>
            </a:p>
          </p:txBody>
        </p:sp>
        <p:sp>
          <p:nvSpPr>
            <p:cNvPr id="33" name="TextBox 32"/>
            <p:cNvSpPr txBox="1"/>
            <p:nvPr/>
          </p:nvSpPr>
          <p:spPr>
            <a:xfrm>
              <a:off x="1021684" y="2047833"/>
              <a:ext cx="5479611" cy="338554"/>
            </a:xfrm>
            <a:prstGeom prst="rect">
              <a:avLst/>
            </a:prstGeom>
            <a:noFill/>
          </p:spPr>
          <p:txBody>
            <a:bodyPr wrap="square" rtlCol="0">
              <a:spAutoFit/>
            </a:bodyPr>
            <a:lstStyle/>
            <a:p>
              <a:r>
                <a:rPr lang="en-US" sz="1600" dirty="0" smtClean="0">
                  <a:latin typeface="Calibri"/>
                  <a:cs typeface="Calibri"/>
                </a:rPr>
                <a:t> 2.38	 2.43	 2.43	 2.44	 2.45	…</a:t>
              </a:r>
            </a:p>
          </p:txBody>
        </p:sp>
        <p:sp>
          <p:nvSpPr>
            <p:cNvPr id="34" name="TextBox 33"/>
            <p:cNvSpPr txBox="1"/>
            <p:nvPr/>
          </p:nvSpPr>
          <p:spPr>
            <a:xfrm>
              <a:off x="1020134" y="2277199"/>
              <a:ext cx="5479611" cy="338554"/>
            </a:xfrm>
            <a:prstGeom prst="rect">
              <a:avLst/>
            </a:prstGeom>
            <a:noFill/>
          </p:spPr>
          <p:txBody>
            <a:bodyPr wrap="square" rtlCol="0">
              <a:spAutoFit/>
            </a:bodyPr>
            <a:lstStyle/>
            <a:p>
              <a:r>
                <a:rPr lang="en-US" sz="1600" dirty="0" smtClean="0">
                  <a:latin typeface="Calibri"/>
                  <a:cs typeface="Calibri"/>
                </a:rPr>
                <a:t> 0.98	 0.97	 0.98	 0.99	 1.00	…</a:t>
              </a:r>
            </a:p>
          </p:txBody>
        </p:sp>
        <p:sp>
          <p:nvSpPr>
            <p:cNvPr id="35" name="TextBox 34"/>
            <p:cNvSpPr txBox="1"/>
            <p:nvPr/>
          </p:nvSpPr>
          <p:spPr>
            <a:xfrm>
              <a:off x="1020133" y="2520925"/>
              <a:ext cx="5479611" cy="338554"/>
            </a:xfrm>
            <a:prstGeom prst="rect">
              <a:avLst/>
            </a:prstGeom>
            <a:noFill/>
          </p:spPr>
          <p:txBody>
            <a:bodyPr wrap="square" rtlCol="0">
              <a:spAutoFit/>
            </a:bodyPr>
            <a:lstStyle/>
            <a:p>
              <a:r>
                <a:rPr lang="en-US" sz="1600" dirty="0" smtClean="0">
                  <a:latin typeface="Calibri"/>
                  <a:cs typeface="Calibri"/>
                </a:rPr>
                <a:t> 8.23	 8.30	 8.31	 8.30	 8.31	…</a:t>
              </a:r>
            </a:p>
          </p:txBody>
        </p:sp>
        <p:sp>
          <p:nvSpPr>
            <p:cNvPr id="36" name="TextBox 35"/>
            <p:cNvSpPr txBox="1"/>
            <p:nvPr/>
          </p:nvSpPr>
          <p:spPr>
            <a:xfrm>
              <a:off x="2844978" y="1407980"/>
              <a:ext cx="680194" cy="338554"/>
            </a:xfrm>
            <a:prstGeom prst="rect">
              <a:avLst/>
            </a:prstGeom>
            <a:noFill/>
          </p:spPr>
          <p:txBody>
            <a:bodyPr wrap="none" rtlCol="0">
              <a:spAutoFit/>
            </a:bodyPr>
            <a:lstStyle/>
            <a:p>
              <a:r>
                <a:rPr lang="en-US" sz="1600" dirty="0" smtClean="0">
                  <a:latin typeface="Calibri"/>
                  <a:cs typeface="Calibri"/>
                </a:rPr>
                <a:t>prices</a:t>
              </a:r>
            </a:p>
          </p:txBody>
        </p:sp>
      </p:grpSp>
      <p:sp>
        <p:nvSpPr>
          <p:cNvPr id="39"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2963364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1" y="50800"/>
            <a:ext cx="7112000" cy="1137920"/>
          </a:xfrm>
        </p:spPr>
        <p:txBody>
          <a:bodyPr/>
          <a:lstStyle/>
          <a:p>
            <a:r>
              <a:rPr lang="en-US" sz="3600" dirty="0"/>
              <a:t>Patterns in Computational Finance</a:t>
            </a:r>
          </a:p>
        </p:txBody>
      </p:sp>
      <p:graphicFrame>
        <p:nvGraphicFramePr>
          <p:cNvPr id="3" name="Table 2"/>
          <p:cNvGraphicFramePr>
            <a:graphicFrameLocks noGrp="1"/>
          </p:cNvGraphicFramePr>
          <p:nvPr>
            <p:extLst>
              <p:ext uri="{D42A27DB-BD31-4B8C-83A1-F6EECF244321}">
                <p14:modId xmlns:p14="http://schemas.microsoft.com/office/powerpoint/2010/main" val="263469317"/>
              </p:ext>
            </p:extLst>
          </p:nvPr>
        </p:nvGraphicFramePr>
        <p:xfrm>
          <a:off x="202701" y="1457960"/>
          <a:ext cx="6776142" cy="5012424"/>
        </p:xfrm>
        <a:graphic>
          <a:graphicData uri="http://schemas.openxmlformats.org/drawingml/2006/table">
            <a:tbl>
              <a:tblPr/>
              <a:tblGrid>
                <a:gridCol w="2056056"/>
                <a:gridCol w="301563"/>
                <a:gridCol w="274320"/>
                <a:gridCol w="294640"/>
                <a:gridCol w="268616"/>
                <a:gridCol w="305173"/>
                <a:gridCol w="335029"/>
                <a:gridCol w="1018703"/>
                <a:gridCol w="1041106"/>
                <a:gridCol w="880936"/>
              </a:tblGrid>
              <a:tr h="1708434">
                <a:tc>
                  <a:txBody>
                    <a:bodyPr/>
                    <a:lstStyle/>
                    <a:p>
                      <a:pPr algn="dist" fontAlgn="auto"/>
                      <a:endParaRPr lang="nb-NO" sz="10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FFFF"/>
                    </a:solidFill>
                  </a:tcPr>
                </a:tc>
                <a:tc>
                  <a:txBody>
                    <a:bodyPr/>
                    <a:lstStyle/>
                    <a:p>
                      <a:pPr algn="l" fontAlgn="b"/>
                      <a:r>
                        <a:rPr lang="en-US" sz="1400" b="0" i="0" u="none" strike="noStrike" dirty="0" smtClean="0">
                          <a:effectLst/>
                          <a:latin typeface="Arial"/>
                        </a:rPr>
                        <a:t> Web </a:t>
                      </a:r>
                      <a:r>
                        <a:rPr lang="en-US" sz="1400" b="0" i="0" u="none" strike="noStrike" dirty="0">
                          <a:effectLst/>
                          <a:latin typeface="Arial"/>
                        </a:rPr>
                        <a:t>Search</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Social </a:t>
                      </a:r>
                      <a:r>
                        <a:rPr lang="en-US" sz="1400" b="0" i="0" u="none" strike="noStrike" dirty="0">
                          <a:effectLst/>
                          <a:latin typeface="Arial"/>
                        </a:rPr>
                        <a:t>Networks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_tradnl" sz="1400" b="0" i="0" u="none" strike="noStrike" dirty="0" smtClean="0">
                          <a:effectLst/>
                          <a:latin typeface="Arial"/>
                        </a:rPr>
                        <a:t> </a:t>
                      </a:r>
                      <a:r>
                        <a:rPr lang="es-ES_tradnl" sz="1400" b="0" i="0" u="none" strike="noStrike" dirty="0" err="1" smtClean="0">
                          <a:effectLst/>
                          <a:latin typeface="Arial"/>
                        </a:rPr>
                        <a:t>Database</a:t>
                      </a:r>
                      <a:endParaRPr lang="es-ES_tradnl"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400" b="0" i="0" u="none" strike="noStrike" dirty="0" smtClean="0">
                          <a:effectLst/>
                          <a:latin typeface="Arial"/>
                        </a:rPr>
                        <a:t>B</a:t>
                      </a:r>
                      <a:r>
                        <a:rPr lang="en-US" sz="1400" b="0" i="0" u="none" strike="noStrike" dirty="0" err="1" smtClean="0">
                          <a:effectLst/>
                          <a:latin typeface="Arial"/>
                        </a:rPr>
                        <a:t>i</a:t>
                      </a:r>
                      <a:r>
                        <a:rPr lang="de-DE" sz="1400" b="0" i="0" u="none" strike="noStrike" dirty="0" err="1" smtClean="0">
                          <a:effectLst/>
                          <a:latin typeface="Arial"/>
                        </a:rPr>
                        <a:t>g</a:t>
                      </a:r>
                      <a:r>
                        <a:rPr lang="de-DE" sz="1400" b="0" i="0" u="none" strike="noStrike" baseline="0" dirty="0" smtClean="0">
                          <a:effectLst/>
                          <a:latin typeface="Arial"/>
                        </a:rPr>
                        <a:t> Data </a:t>
                      </a:r>
                      <a:r>
                        <a:rPr lang="de-DE" sz="1400" b="0" i="0" u="none" strike="noStrike" baseline="0" dirty="0" err="1" smtClean="0">
                          <a:effectLst/>
                          <a:latin typeface="Arial"/>
                        </a:rPr>
                        <a:t>Analytics</a:t>
                      </a:r>
                      <a:endParaRPr lang="de-DE"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HPC</a:t>
                      </a:r>
                      <a:endParaRPr lang="en-US"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a:t>
                      </a:r>
                      <a:r>
                        <a:rPr lang="hu-HU" sz="1400" b="0" i="0" u="none" strike="noStrike" dirty="0" smtClean="0">
                          <a:effectLst/>
                          <a:latin typeface="Arial"/>
                        </a:rPr>
                        <a:t>Genomics</a:t>
                      </a:r>
                      <a:endParaRPr lang="hu-HU"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smtClean="0">
                          <a:effectLst/>
                          <a:latin typeface="Arial"/>
                        </a:rPr>
                        <a:t>UAV &amp; Wearable</a:t>
                      </a:r>
                      <a:r>
                        <a:rPr lang="en-US" sz="1400" b="0" i="0" u="none" strike="noStrike" dirty="0">
                          <a:effectLst/>
                          <a:latin typeface="Arial"/>
                        </a:rPr>
                        <a:t/>
                      </a:r>
                      <a:br>
                        <a:rPr lang="en-US" sz="1400" b="0" i="0" u="none" strike="noStrike" dirty="0">
                          <a:effectLst/>
                          <a:latin typeface="Arial"/>
                        </a:rPr>
                      </a:br>
                      <a:r>
                        <a:rPr lang="en-US" sz="1400" b="0" i="0" u="none" strike="noStrike" dirty="0">
                          <a:effectLst/>
                          <a:latin typeface="Arial"/>
                        </a:rPr>
                        <a:t> Vision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effectLst/>
                          <a:latin typeface="+mn-lt"/>
                        </a:rPr>
                        <a:t>Big</a:t>
                      </a:r>
                      <a:r>
                        <a:rPr lang="en-US" sz="1400" b="0" i="0" u="none" strike="noStrike" baseline="0" dirty="0" smtClean="0">
                          <a:effectLst/>
                          <a:latin typeface="+mn-lt"/>
                        </a:rPr>
                        <a:t> Data </a:t>
                      </a:r>
                      <a:r>
                        <a:rPr lang="en-US" sz="1400" b="0" i="0" u="none" strike="noStrike" dirty="0" smtClean="0">
                          <a:effectLst/>
                          <a:latin typeface="+mn-lt"/>
                        </a:rPr>
                        <a:t>Multimedia</a:t>
                      </a:r>
                      <a:endParaRPr lang="en-US" sz="1400" b="0" i="0" u="none" strike="noStrike" dirty="0">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Arial"/>
                        </a:rPr>
                        <a:t>Finance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382">
                <a:tc>
                  <a:txBody>
                    <a:bodyPr/>
                    <a:lstStyle/>
                    <a:p>
                      <a:pPr algn="l" fontAlgn="b"/>
                      <a:r>
                        <a:rPr lang="en-US" sz="1400" b="1" i="0" u="none" strike="noStrike" dirty="0">
                          <a:effectLst/>
                          <a:latin typeface="Arial"/>
                        </a:rPr>
                        <a:t>Graph Algorithms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Graphical Models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Backtrack / B&amp;B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Finite State </a:t>
                      </a:r>
                      <a:r>
                        <a:rPr lang="de-DE" sz="1400" b="1" i="0" u="none" strike="noStrike" dirty="0" smtClean="0">
                          <a:effectLst/>
                          <a:latin typeface="Arial"/>
                        </a:rPr>
                        <a:t>Machines</a:t>
                      </a:r>
                      <a:endParaRPr lang="de-DE"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smtClean="0">
                          <a:effectLst/>
                          <a:latin typeface="Verdana"/>
                        </a:rPr>
                        <a:t> </a:t>
                      </a:r>
                      <a:endParaRPr lang="en-US" sz="1000" b="0" i="0" u="none" strike="noStrike" dirty="0">
                        <a:effectLst/>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nl-NL" sz="1400" b="1" i="0" u="none" strike="noStrike" kern="1200" dirty="0">
                          <a:solidFill>
                            <a:schemeClr val="tx1"/>
                          </a:solidFill>
                          <a:effectLst/>
                          <a:latin typeface="Arial"/>
                          <a:ea typeface="+mn-ea"/>
                          <a:cs typeface="+mn-cs"/>
                        </a:rPr>
                        <a:t>Circuits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Dynamic </a:t>
                      </a:r>
                      <a:r>
                        <a:rPr lang="en-US" sz="1400" b="1" i="0" u="none" strike="noStrike" dirty="0" smtClean="0">
                          <a:effectLst/>
                          <a:latin typeface="Arial"/>
                        </a:rPr>
                        <a:t>Programming</a:t>
                      </a:r>
                      <a:endParaRPr lang="en-US"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N-Body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Unstructured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a-DK" sz="1400" b="1" i="0" u="none" strike="noStrike" dirty="0">
                          <a:effectLst/>
                          <a:latin typeface="Arial"/>
                        </a:rPr>
                        <a:t>Dense Matrix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s-ES_tradnl" sz="1400" b="1" i="0" u="none" strike="noStrike" dirty="0" err="1">
                          <a:effectLst/>
                          <a:latin typeface="Arial"/>
                        </a:rPr>
                        <a:t>Sparse</a:t>
                      </a:r>
                      <a:r>
                        <a:rPr lang="es-ES_tradnl" sz="1400" b="1" i="0" u="none" strike="noStrike" dirty="0">
                          <a:effectLst/>
                          <a:latin typeface="Arial"/>
                        </a:rPr>
                        <a:t> </a:t>
                      </a:r>
                      <a:r>
                        <a:rPr lang="es-ES_tradnl" sz="1400" b="1" i="0" u="none" strike="noStrike" dirty="0" err="1">
                          <a:effectLst/>
                          <a:latin typeface="Arial"/>
                        </a:rPr>
                        <a:t>Matrix</a:t>
                      </a:r>
                      <a:endParaRPr lang="es-ES_tradnl"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solidFill>
                            <a:srgbClr val="FF0000"/>
                          </a:solidFill>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n-US" sz="1400" b="1" i="0" u="none" strike="noStrike" dirty="0">
                          <a:effectLst/>
                          <a:latin typeface="Arial"/>
                        </a:rPr>
                        <a:t>Spectral (FFT)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5406">
                <a:tc>
                  <a:txBody>
                    <a:bodyPr/>
                    <a:lstStyle/>
                    <a:p>
                      <a:pPr algn="l" fontAlgn="b"/>
                      <a:r>
                        <a:rPr lang="en-US" sz="1400" b="1" i="0" u="none" strike="noStrike" dirty="0">
                          <a:effectLst/>
                          <a:latin typeface="Arial"/>
                        </a:rPr>
                        <a:t>Monte Carlo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FF0000"/>
                          </a:solidFill>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
        <p:nvSpPr>
          <p:cNvPr id="14" name="Content Placeholder 2"/>
          <p:cNvSpPr txBox="1">
            <a:spLocks noGrp="1"/>
          </p:cNvSpPr>
          <p:nvPr>
            <p:ph idx="1"/>
          </p:nvPr>
        </p:nvSpPr>
        <p:spPr bwMode="auto">
          <a:xfrm>
            <a:off x="1249181" y="1457960"/>
            <a:ext cx="864099" cy="6756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eaLnBrk="0" hangingPunct="0">
              <a:spcBef>
                <a:spcPct val="20000"/>
              </a:spcBef>
              <a:buClr>
                <a:srgbClr val="000080"/>
              </a:buClr>
              <a:buSzPct val="85000"/>
              <a:buNone/>
              <a:defRPr/>
            </a:pPr>
            <a:r>
              <a:rPr lang="en-US" sz="2600" dirty="0" smtClean="0">
                <a:cs typeface="Calibri"/>
              </a:rPr>
              <a:t>Apps</a:t>
            </a:r>
            <a:endParaRPr lang="en-US" sz="2600" dirty="0">
              <a:cs typeface="Calibri"/>
            </a:endParaRPr>
          </a:p>
        </p:txBody>
      </p:sp>
      <p:sp>
        <p:nvSpPr>
          <p:cNvPr id="16" name="Content Placeholder 2"/>
          <p:cNvSpPr txBox="1">
            <a:spLocks/>
          </p:cNvSpPr>
          <p:nvPr/>
        </p:nvSpPr>
        <p:spPr bwMode="auto">
          <a:xfrm>
            <a:off x="202701" y="2707640"/>
            <a:ext cx="1341619" cy="3708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spcBef>
                <a:spcPct val="20000"/>
              </a:spcBef>
              <a:buFont typeface="Wingdings" charset="2"/>
              <a:buNone/>
              <a:defRPr/>
            </a:pPr>
            <a:r>
              <a:rPr lang="en-US" sz="2600" dirty="0" smtClean="0">
                <a:cs typeface="Calibri"/>
              </a:rPr>
              <a:t>Patterns</a:t>
            </a:r>
            <a:endParaRPr lang="en-US" sz="2600" dirty="0">
              <a:cs typeface="Calibri"/>
            </a:endParaRPr>
          </a:p>
        </p:txBody>
      </p:sp>
      <p:sp>
        <p:nvSpPr>
          <p:cNvPr id="6"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3744732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#5: Online Advertising</a:t>
            </a:r>
            <a:endParaRPr lang="en-US" dirty="0"/>
          </a:p>
        </p:txBody>
      </p:sp>
      <p:sp>
        <p:nvSpPr>
          <p:cNvPr id="5" name="Content Placeholder 2"/>
          <p:cNvSpPr txBox="1">
            <a:spLocks noGrp="1"/>
          </p:cNvSpPr>
          <p:nvPr>
            <p:ph idx="1"/>
          </p:nvPr>
        </p:nvSpPr>
        <p:spPr bwMode="auto">
          <a:xfrm>
            <a:off x="446541" y="943430"/>
            <a:ext cx="8226425" cy="289491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eaLnBrk="0" hangingPunct="0">
              <a:spcBef>
                <a:spcPct val="20000"/>
              </a:spcBef>
              <a:buClr>
                <a:srgbClr val="000080"/>
              </a:buClr>
              <a:buSzPct val="85000"/>
              <a:defRPr/>
            </a:pPr>
            <a:r>
              <a:rPr lang="en-US" sz="2600" dirty="0" smtClean="0">
                <a:cs typeface="Calibri"/>
              </a:rPr>
              <a:t>"Kurt let me tell you, advertising is running silicon valley." Jim Smith, Mohr </a:t>
            </a:r>
            <a:r>
              <a:rPr lang="en-US" sz="2600" dirty="0" err="1" smtClean="0">
                <a:cs typeface="Calibri"/>
              </a:rPr>
              <a:t>Davidow</a:t>
            </a:r>
            <a:r>
              <a:rPr lang="en-US" sz="2600" dirty="0" smtClean="0">
                <a:cs typeface="Calibri"/>
              </a:rPr>
              <a:t> Ventures</a:t>
            </a:r>
          </a:p>
          <a:p>
            <a:pPr>
              <a:spcBef>
                <a:spcPct val="20000"/>
              </a:spcBef>
              <a:defRPr/>
            </a:pPr>
            <a:r>
              <a:rPr lang="en-US" sz="2600" dirty="0">
                <a:cs typeface="Calibri"/>
              </a:rPr>
              <a:t>Advertising is a half-trillion dollar </a:t>
            </a:r>
            <a:r>
              <a:rPr lang="en-US" sz="2600" dirty="0" smtClean="0">
                <a:cs typeface="Calibri"/>
              </a:rPr>
              <a:t>market</a:t>
            </a:r>
          </a:p>
          <a:p>
            <a:pPr eaLnBrk="0" hangingPunct="0">
              <a:spcBef>
                <a:spcPct val="20000"/>
              </a:spcBef>
              <a:buClr>
                <a:srgbClr val="000080"/>
              </a:buClr>
              <a:buSzPct val="85000"/>
              <a:defRPr/>
            </a:pPr>
            <a:r>
              <a:rPr lang="en-US" sz="2600" dirty="0" smtClean="0">
                <a:cs typeface="Calibri"/>
              </a:rPr>
              <a:t>90% of Google's revenue is advertising [1]</a:t>
            </a:r>
          </a:p>
          <a:p>
            <a:pPr eaLnBrk="0" hangingPunct="0">
              <a:spcBef>
                <a:spcPct val="20000"/>
              </a:spcBef>
              <a:buClr>
                <a:srgbClr val="000080"/>
              </a:buClr>
              <a:buSzPct val="85000"/>
              <a:defRPr/>
            </a:pPr>
            <a:r>
              <a:rPr lang="en-US" sz="2600" dirty="0" smtClean="0">
                <a:cs typeface="Calibri"/>
              </a:rPr>
              <a:t>Online ad placement with real-time bidding (RTB)</a:t>
            </a:r>
          </a:p>
          <a:p>
            <a:pPr lvl="1">
              <a:spcBef>
                <a:spcPct val="20000"/>
              </a:spcBef>
              <a:buClr>
                <a:srgbClr val="000080"/>
              </a:buClr>
              <a:buSzPct val="85000"/>
              <a:defRPr/>
            </a:pPr>
            <a:r>
              <a:rPr lang="en-US" sz="2200" dirty="0" smtClean="0">
                <a:cs typeface="Calibri"/>
              </a:rPr>
              <a:t>20% of web display ads are served via RTB; growing quickly</a:t>
            </a:r>
            <a:endParaRPr lang="en-US" sz="2200" dirty="0">
              <a:cs typeface="Calibri"/>
            </a:endParaRPr>
          </a:p>
          <a:p>
            <a:pPr marL="455613" lvl="1" indent="0">
              <a:spcBef>
                <a:spcPct val="20000"/>
              </a:spcBef>
              <a:buClr>
                <a:srgbClr val="000080"/>
              </a:buClr>
              <a:buSzPct val="85000"/>
              <a:buNone/>
              <a:defRPr/>
            </a:pPr>
            <a:endParaRPr lang="en-US" sz="2200" dirty="0">
              <a:cs typeface="Calibri"/>
            </a:endParaRPr>
          </a:p>
        </p:txBody>
      </p:sp>
      <p:sp>
        <p:nvSpPr>
          <p:cNvPr id="7"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pic>
        <p:nvPicPr>
          <p:cNvPr id="10" name="Picture 9" descr="appnexus-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48" y="4130026"/>
            <a:ext cx="1850571" cy="482758"/>
          </a:xfrm>
          <a:prstGeom prst="rect">
            <a:avLst/>
          </a:prstGeom>
        </p:spPr>
      </p:pic>
      <p:pic>
        <p:nvPicPr>
          <p:cNvPr id="11" name="Picture 10" descr="pubmatic-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6648" y="4227670"/>
            <a:ext cx="1859643" cy="1055145"/>
          </a:xfrm>
          <a:prstGeom prst="rect">
            <a:avLst/>
          </a:prstGeom>
        </p:spPr>
      </p:pic>
      <p:pic>
        <p:nvPicPr>
          <p:cNvPr id="12" name="Picture 11" descr="doubleclick-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720" y="4670633"/>
            <a:ext cx="2039957" cy="606602"/>
          </a:xfrm>
          <a:prstGeom prst="rect">
            <a:avLst/>
          </a:prstGeom>
        </p:spPr>
      </p:pic>
      <p:pic>
        <p:nvPicPr>
          <p:cNvPr id="13" name="Picture 12" descr="rubicon-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8046" y="4140463"/>
            <a:ext cx="1841317" cy="601497"/>
          </a:xfrm>
          <a:prstGeom prst="rect">
            <a:avLst/>
          </a:prstGeom>
        </p:spPr>
      </p:pic>
      <p:pic>
        <p:nvPicPr>
          <p:cNvPr id="14" name="Picture 13" descr="tubemogul-logo-wid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8792" y="4799570"/>
            <a:ext cx="1950358" cy="482388"/>
          </a:xfrm>
          <a:prstGeom prst="rect">
            <a:avLst/>
          </a:prstGeom>
        </p:spPr>
      </p:pic>
      <p:sp>
        <p:nvSpPr>
          <p:cNvPr id="15" name="Content Placeholder 2"/>
          <p:cNvSpPr txBox="1">
            <a:spLocks/>
          </p:cNvSpPr>
          <p:nvPr/>
        </p:nvSpPr>
        <p:spPr bwMode="auto">
          <a:xfrm>
            <a:off x="0" y="5679028"/>
            <a:ext cx="8648091" cy="78023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455613" lvl="1" indent="0">
              <a:spcBef>
                <a:spcPct val="20000"/>
              </a:spcBef>
              <a:buClr>
                <a:srgbClr val="000080"/>
              </a:buClr>
              <a:buSzPct val="85000"/>
              <a:buNone/>
              <a:defRPr/>
            </a:pPr>
            <a:r>
              <a:rPr lang="en-US" sz="2200" dirty="0" smtClean="0">
                <a:cs typeface="Calibri"/>
              </a:rPr>
              <a:t>[1] </a:t>
            </a:r>
            <a:r>
              <a:rPr lang="nl-NL" sz="2200" dirty="0">
                <a:cs typeface="Calibri"/>
              </a:rPr>
              <a:t>http://</a:t>
            </a:r>
            <a:r>
              <a:rPr lang="nl-NL" sz="2200" dirty="0" err="1">
                <a:cs typeface="Calibri"/>
              </a:rPr>
              <a:t>investor.google.com</a:t>
            </a:r>
            <a:r>
              <a:rPr lang="nl-NL" sz="2200" dirty="0">
                <a:cs typeface="Calibri"/>
              </a:rPr>
              <a:t>/financial/</a:t>
            </a:r>
            <a:r>
              <a:rPr lang="nl-NL" sz="2200" dirty="0" err="1">
                <a:cs typeface="Calibri"/>
              </a:rPr>
              <a:t>tables.html</a:t>
            </a:r>
            <a:endParaRPr lang="en-US" sz="2200" dirty="0">
              <a:cs typeface="Calibri"/>
            </a:endParaRPr>
          </a:p>
        </p:txBody>
      </p:sp>
    </p:spTree>
    <p:extLst>
      <p:ext uri="{BB962C8B-B14F-4D97-AF65-F5344CB8AC3E}">
        <p14:creationId xmlns:p14="http://schemas.microsoft.com/office/powerpoint/2010/main" val="154174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Online Advertising Ecosystem</a:t>
            </a:r>
            <a:br>
              <a:rPr lang="en-US" sz="3600" dirty="0" smtClean="0"/>
            </a:br>
            <a:r>
              <a:rPr lang="en-US" sz="3600" dirty="0" smtClean="0"/>
              <a:t>(1000 companies and growing) </a:t>
            </a:r>
            <a:endParaRPr lang="en-US" sz="3600" dirty="0"/>
          </a:p>
        </p:txBody>
      </p:sp>
      <p:sp>
        <p:nvSpPr>
          <p:cNvPr id="7"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
        <p:nvSpPr>
          <p:cNvPr id="4" name="TextBox 3"/>
          <p:cNvSpPr txBox="1"/>
          <p:nvPr/>
        </p:nvSpPr>
        <p:spPr>
          <a:xfrm>
            <a:off x="3043800" y="950395"/>
            <a:ext cx="184666" cy="461665"/>
          </a:xfrm>
          <a:prstGeom prst="rect">
            <a:avLst/>
          </a:prstGeom>
          <a:noFill/>
        </p:spPr>
        <p:txBody>
          <a:bodyPr wrap="none" rtlCol="0">
            <a:spAutoFit/>
          </a:bodyPr>
          <a:lstStyle/>
          <a:p>
            <a:endParaRPr lang="en-US" dirty="0" smtClean="0">
              <a:latin typeface="Calibri"/>
              <a:cs typeface="Calibri"/>
            </a:endParaRPr>
          </a:p>
        </p:txBody>
      </p:sp>
      <p:pic>
        <p:nvPicPr>
          <p:cNvPr id="8" name="Picture 7" descr="lumascape_display_a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22" y="914400"/>
            <a:ext cx="8759078" cy="5737363"/>
          </a:xfrm>
          <a:prstGeom prst="rect">
            <a:avLst/>
          </a:prstGeom>
        </p:spPr>
      </p:pic>
      <p:sp>
        <p:nvSpPr>
          <p:cNvPr id="6" name="Rounded Rectangle 5"/>
          <p:cNvSpPr/>
          <p:nvPr/>
        </p:nvSpPr>
        <p:spPr bwMode="auto">
          <a:xfrm>
            <a:off x="7257452" y="2871550"/>
            <a:ext cx="1124548" cy="343675"/>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Supply Side Platforms</a:t>
            </a:r>
          </a:p>
        </p:txBody>
      </p:sp>
      <p:sp>
        <p:nvSpPr>
          <p:cNvPr id="9" name="Rounded Rectangle 8"/>
          <p:cNvSpPr/>
          <p:nvPr/>
        </p:nvSpPr>
        <p:spPr bwMode="auto">
          <a:xfrm>
            <a:off x="5706629" y="4215542"/>
            <a:ext cx="1337826" cy="491069"/>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Audience Management Platforms</a:t>
            </a:r>
          </a:p>
        </p:txBody>
      </p:sp>
      <p:sp>
        <p:nvSpPr>
          <p:cNvPr id="10" name="Rounded Rectangle 9"/>
          <p:cNvSpPr/>
          <p:nvPr/>
        </p:nvSpPr>
        <p:spPr bwMode="auto">
          <a:xfrm>
            <a:off x="4061741" y="4158502"/>
            <a:ext cx="1405439" cy="711202"/>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Data Management Platforms</a:t>
            </a:r>
          </a:p>
        </p:txBody>
      </p:sp>
      <p:sp>
        <p:nvSpPr>
          <p:cNvPr id="11" name="Rounded Rectangle 10"/>
          <p:cNvSpPr/>
          <p:nvPr/>
        </p:nvSpPr>
        <p:spPr bwMode="auto">
          <a:xfrm>
            <a:off x="2905092" y="2214623"/>
            <a:ext cx="1337826" cy="643425"/>
          </a:xfrm>
          <a:prstGeom prst="roundRect">
            <a:avLst/>
          </a:prstGeom>
          <a:solidFill>
            <a:schemeClr val="bg1">
              <a:lumMod val="65000"/>
              <a:alpha val="98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Demand Side Platforms</a:t>
            </a:r>
          </a:p>
        </p:txBody>
      </p:sp>
      <p:sp>
        <p:nvSpPr>
          <p:cNvPr id="12" name="Rounded Rectangle 11"/>
          <p:cNvSpPr/>
          <p:nvPr/>
        </p:nvSpPr>
        <p:spPr bwMode="auto">
          <a:xfrm>
            <a:off x="1692244" y="1515272"/>
            <a:ext cx="1337826" cy="491069"/>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Trading Desks</a:t>
            </a:r>
          </a:p>
        </p:txBody>
      </p:sp>
      <p:sp>
        <p:nvSpPr>
          <p:cNvPr id="13" name="Rounded Rectangle 12"/>
          <p:cNvSpPr/>
          <p:nvPr/>
        </p:nvSpPr>
        <p:spPr bwMode="auto">
          <a:xfrm>
            <a:off x="828964" y="2642964"/>
            <a:ext cx="1182601" cy="457172"/>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Ad Agencies</a:t>
            </a:r>
          </a:p>
        </p:txBody>
      </p:sp>
      <p:sp>
        <p:nvSpPr>
          <p:cNvPr id="15" name="Rounded Rectangle 14"/>
          <p:cNvSpPr/>
          <p:nvPr/>
        </p:nvSpPr>
        <p:spPr bwMode="auto">
          <a:xfrm>
            <a:off x="4182574" y="1515272"/>
            <a:ext cx="1168402" cy="491069"/>
          </a:xfrm>
          <a:prstGeom prst="roundRect">
            <a:avLst/>
          </a:prstGeom>
          <a:solidFill>
            <a:schemeClr val="bg1">
              <a:lumMod val="65000"/>
              <a:alpha val="99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0090">
                    <a:alpha val="79000"/>
                  </a:srgbClr>
                </a:solidFill>
                <a:latin typeface="Calibri"/>
                <a:ea typeface="ＭＳ Ｐゴシック" pitchFamily="18" charset="-128"/>
                <a:cs typeface="Calibri"/>
              </a:rPr>
              <a:t>Exchanges</a:t>
            </a:r>
          </a:p>
        </p:txBody>
      </p:sp>
      <p:sp>
        <p:nvSpPr>
          <p:cNvPr id="17" name="Rounded Rectangle 16"/>
          <p:cNvSpPr/>
          <p:nvPr/>
        </p:nvSpPr>
        <p:spPr bwMode="auto">
          <a:xfrm>
            <a:off x="5593577" y="1923833"/>
            <a:ext cx="1337826" cy="491069"/>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Generalized</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Ad Networks</a:t>
            </a:r>
          </a:p>
        </p:txBody>
      </p:sp>
      <p:sp>
        <p:nvSpPr>
          <p:cNvPr id="18" name="Rounded Rectangle 17"/>
          <p:cNvSpPr/>
          <p:nvPr/>
        </p:nvSpPr>
        <p:spPr bwMode="auto">
          <a:xfrm>
            <a:off x="4095547" y="5432826"/>
            <a:ext cx="1337826" cy="491069"/>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Data Suppliers</a:t>
            </a:r>
          </a:p>
        </p:txBody>
      </p:sp>
      <p:sp>
        <p:nvSpPr>
          <p:cNvPr id="19" name="Rounded Rectangle 18"/>
          <p:cNvSpPr/>
          <p:nvPr/>
        </p:nvSpPr>
        <p:spPr bwMode="auto">
          <a:xfrm>
            <a:off x="3180331" y="3483703"/>
            <a:ext cx="1337826" cy="491069"/>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Media Planning</a:t>
            </a:r>
          </a:p>
        </p:txBody>
      </p:sp>
      <p:sp>
        <p:nvSpPr>
          <p:cNvPr id="20" name="Rounded Rectangle 19"/>
          <p:cNvSpPr/>
          <p:nvPr/>
        </p:nvSpPr>
        <p:spPr bwMode="auto">
          <a:xfrm>
            <a:off x="5706629" y="3102641"/>
            <a:ext cx="1337826" cy="491069"/>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Specific</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Ad Networks</a:t>
            </a:r>
          </a:p>
        </p:txBody>
      </p:sp>
      <p:sp>
        <p:nvSpPr>
          <p:cNvPr id="21" name="Rounded Rectangle 20"/>
          <p:cNvSpPr/>
          <p:nvPr/>
        </p:nvSpPr>
        <p:spPr bwMode="auto">
          <a:xfrm>
            <a:off x="7378627" y="3834046"/>
            <a:ext cx="1032835" cy="457172"/>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Publisher Tools</a:t>
            </a:r>
          </a:p>
        </p:txBody>
      </p:sp>
      <p:sp>
        <p:nvSpPr>
          <p:cNvPr id="22" name="Rounded Rectangle 21"/>
          <p:cNvSpPr/>
          <p:nvPr/>
        </p:nvSpPr>
        <p:spPr bwMode="auto">
          <a:xfrm>
            <a:off x="1658630" y="3845193"/>
            <a:ext cx="1337826" cy="491069"/>
          </a:xfrm>
          <a:prstGeom prst="roundRect">
            <a:avLst/>
          </a:prstGeom>
          <a:solidFill>
            <a:schemeClr val="bg1">
              <a:lumMod val="65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2"/>
                </a:solidFill>
                <a:latin typeface="Calibri"/>
                <a:ea typeface="ＭＳ Ｐゴシック" pitchFamily="18" charset="-128"/>
                <a:cs typeface="Calibri"/>
              </a:rPr>
              <a:t>Creative Optimization</a:t>
            </a:r>
          </a:p>
        </p:txBody>
      </p:sp>
    </p:spTree>
    <p:extLst>
      <p:ext uri="{BB962C8B-B14F-4D97-AF65-F5344CB8AC3E}">
        <p14:creationId xmlns:p14="http://schemas.microsoft.com/office/powerpoint/2010/main" val="903533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74" y="0"/>
            <a:ext cx="7162800" cy="914400"/>
          </a:xfrm>
        </p:spPr>
        <p:txBody>
          <a:bodyPr/>
          <a:lstStyle/>
          <a:p>
            <a:r>
              <a:rPr lang="en-US" sz="3600" dirty="0" smtClean="0"/>
              <a:t>Ad Placement w/ Real-Time Bidding</a:t>
            </a:r>
            <a:endParaRPr lang="en-US" sz="3600" dirty="0"/>
          </a:p>
        </p:txBody>
      </p:sp>
      <p:sp>
        <p:nvSpPr>
          <p:cNvPr id="7"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
        <p:nvSpPr>
          <p:cNvPr id="4" name="TextBox 3"/>
          <p:cNvSpPr txBox="1"/>
          <p:nvPr/>
        </p:nvSpPr>
        <p:spPr>
          <a:xfrm>
            <a:off x="3043800" y="755980"/>
            <a:ext cx="184666" cy="461665"/>
          </a:xfrm>
          <a:prstGeom prst="rect">
            <a:avLst/>
          </a:prstGeom>
          <a:noFill/>
        </p:spPr>
        <p:txBody>
          <a:bodyPr wrap="none" rtlCol="0">
            <a:spAutoFit/>
          </a:bodyPr>
          <a:lstStyle/>
          <a:p>
            <a:endParaRPr lang="en-US" dirty="0" smtClean="0">
              <a:latin typeface="Calibri"/>
              <a:cs typeface="Calibri"/>
            </a:endParaRPr>
          </a:p>
        </p:txBody>
      </p:sp>
      <p:pic>
        <p:nvPicPr>
          <p:cNvPr id="9" name="Picture 8" descr="lumascape_SS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866" y="2439151"/>
            <a:ext cx="1447800" cy="13208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018" y="3809065"/>
            <a:ext cx="1364289" cy="231139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7749" y="1073726"/>
            <a:ext cx="2717094" cy="2609273"/>
          </a:xfrm>
          <a:prstGeom prst="rect">
            <a:avLst/>
          </a:prstGeom>
        </p:spPr>
      </p:pic>
      <p:pic>
        <p:nvPicPr>
          <p:cNvPr id="13" name="Picture 12" descr="lumascape_arrow_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7272" y="3566204"/>
            <a:ext cx="419100" cy="228600"/>
          </a:xfrm>
          <a:prstGeom prst="rect">
            <a:avLst/>
          </a:prstGeom>
        </p:spPr>
      </p:pic>
      <p:pic>
        <p:nvPicPr>
          <p:cNvPr id="14" name="Picture 13" descr="lumascape_publish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2342" y="1545772"/>
            <a:ext cx="342900" cy="3771900"/>
          </a:xfrm>
          <a:prstGeom prst="rect">
            <a:avLst/>
          </a:prstGeom>
        </p:spPr>
      </p:pic>
      <p:pic>
        <p:nvPicPr>
          <p:cNvPr id="15" name="Picture 14" descr="lumascape_arrow_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495066" y="3012547"/>
            <a:ext cx="587072" cy="320221"/>
          </a:xfrm>
          <a:prstGeom prst="rect">
            <a:avLst/>
          </a:prstGeom>
        </p:spPr>
      </p:pic>
      <p:sp>
        <p:nvSpPr>
          <p:cNvPr id="16" name="Rounded Rectangle 15"/>
          <p:cNvSpPr/>
          <p:nvPr/>
        </p:nvSpPr>
        <p:spPr bwMode="auto">
          <a:xfrm rot="19348370">
            <a:off x="2196526" y="1972578"/>
            <a:ext cx="1651912" cy="761510"/>
          </a:xfrm>
          <a:prstGeom prst="roundRect">
            <a:avLst/>
          </a:prstGeom>
          <a:solidFill>
            <a:schemeClr val="bg1">
              <a:lumMod val="75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90"/>
                </a:solidFill>
                <a:latin typeface="Calibri"/>
                <a:ea typeface="ＭＳ Ｐゴシック" pitchFamily="18" charset="-128"/>
                <a:cs typeface="Calibri"/>
              </a:rPr>
              <a:t>Demand Side Platforms</a:t>
            </a:r>
          </a:p>
        </p:txBody>
      </p:sp>
      <p:sp>
        <p:nvSpPr>
          <p:cNvPr id="17" name="Rounded Rectangle 16"/>
          <p:cNvSpPr/>
          <p:nvPr/>
        </p:nvSpPr>
        <p:spPr bwMode="auto">
          <a:xfrm>
            <a:off x="3801777" y="2470444"/>
            <a:ext cx="1423382" cy="646637"/>
          </a:xfrm>
          <a:prstGeom prst="roundRect">
            <a:avLst/>
          </a:prstGeom>
          <a:solidFill>
            <a:schemeClr val="bg1">
              <a:lumMod val="75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rgbClr val="000090"/>
                </a:solidFill>
                <a:latin typeface="Calibri"/>
                <a:ea typeface="ＭＳ Ｐゴシック" pitchFamily="18" charset="-128"/>
                <a:cs typeface="Calibri"/>
              </a:rPr>
              <a:t>Exchanges</a:t>
            </a:r>
          </a:p>
        </p:txBody>
      </p:sp>
      <p:sp>
        <p:nvSpPr>
          <p:cNvPr id="18" name="Rounded Rectangle 17"/>
          <p:cNvSpPr/>
          <p:nvPr/>
        </p:nvSpPr>
        <p:spPr bwMode="auto">
          <a:xfrm>
            <a:off x="2113085" y="4805606"/>
            <a:ext cx="1818793" cy="901289"/>
          </a:xfrm>
          <a:prstGeom prst="roundRect">
            <a:avLst/>
          </a:prstGeom>
          <a:solidFill>
            <a:schemeClr val="bg1">
              <a:lumMod val="75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90"/>
                </a:solidFill>
                <a:latin typeface="Calibri"/>
                <a:ea typeface="ＭＳ Ｐゴシック" pitchFamily="18" charset="-128"/>
                <a:cs typeface="Calibri"/>
              </a:rPr>
              <a:t>Data Management Platforms</a:t>
            </a:r>
          </a:p>
        </p:txBody>
      </p:sp>
      <p:sp>
        <p:nvSpPr>
          <p:cNvPr id="19" name="Rounded Rectangle 18"/>
          <p:cNvSpPr/>
          <p:nvPr/>
        </p:nvSpPr>
        <p:spPr bwMode="auto">
          <a:xfrm>
            <a:off x="5392217" y="2591764"/>
            <a:ext cx="1323646" cy="760130"/>
          </a:xfrm>
          <a:prstGeom prst="roundRect">
            <a:avLst/>
          </a:prstGeom>
          <a:solidFill>
            <a:schemeClr val="bg1">
              <a:lumMod val="75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90"/>
                </a:solidFill>
                <a:latin typeface="Calibri"/>
                <a:ea typeface="ＭＳ Ｐゴシック" pitchFamily="18" charset="-128"/>
                <a:cs typeface="Calibri"/>
              </a:rPr>
              <a:t>Supply Side Platforms</a:t>
            </a:r>
          </a:p>
        </p:txBody>
      </p:sp>
    </p:spTree>
    <p:extLst>
      <p:ext uri="{BB962C8B-B14F-4D97-AF65-F5344CB8AC3E}">
        <p14:creationId xmlns:p14="http://schemas.microsoft.com/office/powerpoint/2010/main" val="3339497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191760" y="3667760"/>
            <a:ext cx="1371600" cy="873760"/>
          </a:xfrm>
          <a:prstGeom prst="rect">
            <a:avLst/>
          </a:prstGeom>
          <a:gradFill flip="none" rotWithShape="1">
            <a:gsLst>
              <a:gs pos="0">
                <a:schemeClr val="accent1">
                  <a:lumMod val="75000"/>
                </a:schemeClr>
              </a:gs>
              <a:gs pos="100000">
                <a:srgbClr val="FFFFFF"/>
              </a:gs>
            </a:gsLst>
            <a:lin ang="10800000" scaled="0"/>
            <a:tileRect/>
          </a:gradFill>
          <a:ln w="57150">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57" name="Rounded Rectangle 56"/>
          <p:cNvSpPr/>
          <p:nvPr/>
        </p:nvSpPr>
        <p:spPr bwMode="auto">
          <a:xfrm>
            <a:off x="68935" y="939802"/>
            <a:ext cx="3414494" cy="5636983"/>
          </a:xfrm>
          <a:prstGeom prst="roundRect">
            <a:avLst/>
          </a:prstGeom>
          <a:noFill/>
          <a:ln w="152400">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2" name="Title 1"/>
          <p:cNvSpPr>
            <a:spLocks noGrp="1"/>
          </p:cNvSpPr>
          <p:nvPr>
            <p:ph type="title"/>
          </p:nvPr>
        </p:nvSpPr>
        <p:spPr>
          <a:xfrm>
            <a:off x="1279674" y="0"/>
            <a:ext cx="7162800" cy="914400"/>
          </a:xfrm>
        </p:spPr>
        <p:txBody>
          <a:bodyPr/>
          <a:lstStyle/>
          <a:p>
            <a:r>
              <a:rPr lang="en-US" sz="3600" dirty="0" smtClean="0"/>
              <a:t>Ad Placement w/ Real-Time Bidding</a:t>
            </a:r>
            <a:endParaRPr lang="en-US" sz="3600" dirty="0"/>
          </a:p>
        </p:txBody>
      </p:sp>
      <p:sp>
        <p:nvSpPr>
          <p:cNvPr id="4" name="TextBox 3"/>
          <p:cNvSpPr txBox="1"/>
          <p:nvPr/>
        </p:nvSpPr>
        <p:spPr>
          <a:xfrm>
            <a:off x="3043800" y="755980"/>
            <a:ext cx="184666" cy="461665"/>
          </a:xfrm>
          <a:prstGeom prst="rect">
            <a:avLst/>
          </a:prstGeom>
          <a:noFill/>
        </p:spPr>
        <p:txBody>
          <a:bodyPr wrap="none" rtlCol="0">
            <a:spAutoFit/>
          </a:bodyPr>
          <a:lstStyle/>
          <a:p>
            <a:endParaRPr lang="en-US" dirty="0" smtClean="0">
              <a:latin typeface="Calibri"/>
              <a:cs typeface="Calibri"/>
            </a:endParaRPr>
          </a:p>
        </p:txBody>
      </p:sp>
      <p:sp>
        <p:nvSpPr>
          <p:cNvPr id="5" name="Rounded Rectangle 4"/>
          <p:cNvSpPr/>
          <p:nvPr/>
        </p:nvSpPr>
        <p:spPr bwMode="auto">
          <a:xfrm>
            <a:off x="961599" y="5252356"/>
            <a:ext cx="2358547" cy="1206500"/>
          </a:xfrm>
          <a:prstGeom prst="roundRect">
            <a:avLst/>
          </a:prstGeom>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16" name="Content Placeholder 2"/>
          <p:cNvSpPr txBox="1">
            <a:spLocks noGrp="1"/>
          </p:cNvSpPr>
          <p:nvPr>
            <p:ph idx="1"/>
          </p:nvPr>
        </p:nvSpPr>
        <p:spPr bwMode="auto">
          <a:xfrm>
            <a:off x="1217643" y="5317677"/>
            <a:ext cx="1875743" cy="69668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algn="ctr" eaLnBrk="0" hangingPunct="0">
              <a:spcBef>
                <a:spcPct val="20000"/>
              </a:spcBef>
              <a:buClr>
                <a:srgbClr val="000080"/>
              </a:buClr>
              <a:buSzPct val="85000"/>
              <a:buNone/>
              <a:defRPr/>
            </a:pPr>
            <a:r>
              <a:rPr kumimoji="0" lang="en-US" sz="1800" b="0" u="none" strike="noStrike" kern="0" cap="none" spc="0" normalizeH="0" baseline="0" noProof="0" dirty="0" smtClean="0">
                <a:ln>
                  <a:noFill/>
                </a:ln>
                <a:solidFill>
                  <a:srgbClr val="FF0000"/>
                </a:solidFill>
                <a:effectLst/>
                <a:uLnTx/>
                <a:uFillTx/>
                <a:cs typeface="Calibri"/>
              </a:rPr>
              <a:t>Data</a:t>
            </a:r>
            <a:r>
              <a:rPr kumimoji="0" lang="en-US" sz="1800" b="0" u="none" strike="noStrike" kern="0" cap="none" spc="0" normalizeH="0" noProof="0" dirty="0" smtClean="0">
                <a:ln>
                  <a:noFill/>
                </a:ln>
                <a:solidFill>
                  <a:srgbClr val="FF0000"/>
                </a:solidFill>
                <a:effectLst/>
                <a:uLnTx/>
                <a:uFillTx/>
                <a:cs typeface="Calibri"/>
              </a:rPr>
              <a:t> Aggregator</a:t>
            </a:r>
          </a:p>
          <a:p>
            <a:pPr marL="0" indent="0" algn="ctr" eaLnBrk="0" hangingPunct="0">
              <a:spcBef>
                <a:spcPct val="20000"/>
              </a:spcBef>
              <a:buClr>
                <a:srgbClr val="000080"/>
              </a:buClr>
              <a:buSzPct val="85000"/>
              <a:buNone/>
              <a:defRPr/>
            </a:pPr>
            <a:endParaRPr kumimoji="0" lang="en-US" sz="1800" b="0" u="none" strike="noStrike" kern="0" cap="none" spc="0" normalizeH="0" baseline="0" noProof="0" dirty="0">
              <a:ln>
                <a:noFill/>
              </a:ln>
              <a:solidFill>
                <a:srgbClr val="FF0000"/>
              </a:solidFill>
              <a:effectLst/>
              <a:uLnTx/>
              <a:uFillTx/>
              <a:cs typeface="Calibri"/>
            </a:endParaRPr>
          </a:p>
        </p:txBody>
      </p:sp>
      <p:sp>
        <p:nvSpPr>
          <p:cNvPr id="18" name="Rounded Rectangle 17"/>
          <p:cNvSpPr/>
          <p:nvPr/>
        </p:nvSpPr>
        <p:spPr bwMode="auto">
          <a:xfrm>
            <a:off x="270323" y="1676402"/>
            <a:ext cx="1397001" cy="1562100"/>
          </a:xfrm>
          <a:prstGeom prst="roundRect">
            <a:avLst/>
          </a:prstGeom>
          <a:ln>
            <a:solidFill>
              <a:srgbClr val="008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19" name="Content Placeholder 2"/>
          <p:cNvSpPr txBox="1">
            <a:spLocks/>
          </p:cNvSpPr>
          <p:nvPr/>
        </p:nvSpPr>
        <p:spPr bwMode="auto">
          <a:xfrm>
            <a:off x="254000" y="1660075"/>
            <a:ext cx="1433285" cy="69668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lgn="ctr">
              <a:spcBef>
                <a:spcPct val="20000"/>
              </a:spcBef>
              <a:buFont typeface="Wingdings" charset="2"/>
              <a:buNone/>
              <a:defRPr/>
            </a:pPr>
            <a:r>
              <a:rPr lang="en-US" sz="1800" dirty="0" smtClean="0">
                <a:solidFill>
                  <a:srgbClr val="008000"/>
                </a:solidFill>
                <a:cs typeface="Calibri"/>
              </a:rPr>
              <a:t>Demand-Side</a:t>
            </a:r>
          </a:p>
          <a:p>
            <a:pPr marL="0" indent="0" algn="ctr">
              <a:spcBef>
                <a:spcPct val="20000"/>
              </a:spcBef>
              <a:buFont typeface="Wingdings" charset="2"/>
              <a:buNone/>
              <a:defRPr/>
            </a:pPr>
            <a:r>
              <a:rPr lang="en-US" sz="1800" dirty="0" smtClean="0">
                <a:solidFill>
                  <a:srgbClr val="008000"/>
                </a:solidFill>
                <a:cs typeface="Calibri"/>
              </a:rPr>
              <a:t>Platform</a:t>
            </a:r>
            <a:endParaRPr lang="en-US" sz="1800" dirty="0">
              <a:solidFill>
                <a:srgbClr val="008000"/>
              </a:solidFill>
              <a:cs typeface="Calibri"/>
            </a:endParaRPr>
          </a:p>
        </p:txBody>
      </p:sp>
      <p:sp>
        <p:nvSpPr>
          <p:cNvPr id="20" name="Rounded Rectangle 19"/>
          <p:cNvSpPr/>
          <p:nvPr/>
        </p:nvSpPr>
        <p:spPr bwMode="auto">
          <a:xfrm>
            <a:off x="3318324" y="1631046"/>
            <a:ext cx="1670958" cy="1580240"/>
          </a:xfrm>
          <a:prstGeom prst="roundRect">
            <a:avLst/>
          </a:prstGeom>
          <a:ln>
            <a:solidFill>
              <a:srgbClr val="00009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21" name="Content Placeholder 2"/>
          <p:cNvSpPr txBox="1">
            <a:spLocks/>
          </p:cNvSpPr>
          <p:nvPr/>
        </p:nvSpPr>
        <p:spPr bwMode="auto">
          <a:xfrm>
            <a:off x="3311071" y="1678218"/>
            <a:ext cx="1687286" cy="69668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lgn="ctr">
              <a:spcBef>
                <a:spcPct val="20000"/>
              </a:spcBef>
              <a:buFont typeface="Wingdings" charset="2"/>
              <a:buNone/>
              <a:defRPr/>
            </a:pPr>
            <a:r>
              <a:rPr lang="en-US" sz="1800" dirty="0" smtClean="0">
                <a:solidFill>
                  <a:srgbClr val="000090"/>
                </a:solidFill>
                <a:cs typeface="Calibri"/>
              </a:rPr>
              <a:t>Ad Exchange</a:t>
            </a:r>
            <a:endParaRPr lang="en-US" sz="1800" dirty="0">
              <a:solidFill>
                <a:srgbClr val="000090"/>
              </a:solidFill>
              <a:cs typeface="Calibri"/>
            </a:endParaRPr>
          </a:p>
        </p:txBody>
      </p:sp>
      <p:sp>
        <p:nvSpPr>
          <p:cNvPr id="24" name="Rounded Rectangle 23"/>
          <p:cNvSpPr/>
          <p:nvPr/>
        </p:nvSpPr>
        <p:spPr bwMode="auto">
          <a:xfrm>
            <a:off x="7003144" y="1636487"/>
            <a:ext cx="1950348" cy="1919513"/>
          </a:xfrm>
          <a:prstGeom prst="roundRect">
            <a:avLst/>
          </a:prstGeom>
          <a:ln>
            <a:solidFill>
              <a:srgbClr val="00009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25" name="Content Placeholder 2"/>
          <p:cNvSpPr txBox="1">
            <a:spLocks/>
          </p:cNvSpPr>
          <p:nvPr/>
        </p:nvSpPr>
        <p:spPr bwMode="auto">
          <a:xfrm>
            <a:off x="7386180" y="1710877"/>
            <a:ext cx="1213529" cy="36648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lgn="ctr">
              <a:spcBef>
                <a:spcPct val="20000"/>
              </a:spcBef>
              <a:buFont typeface="Wingdings" charset="2"/>
              <a:buNone/>
              <a:defRPr/>
            </a:pPr>
            <a:r>
              <a:rPr lang="en-US" sz="1800" dirty="0" smtClean="0">
                <a:solidFill>
                  <a:srgbClr val="000090"/>
                </a:solidFill>
                <a:cs typeface="Calibri"/>
              </a:rPr>
              <a:t>Publisher</a:t>
            </a:r>
            <a:endParaRPr lang="en-US" sz="1800" dirty="0">
              <a:solidFill>
                <a:srgbClr val="000090"/>
              </a:solidFill>
              <a:cs typeface="Calibri"/>
            </a:endParaRPr>
          </a:p>
        </p:txBody>
      </p:sp>
      <p:pic>
        <p:nvPicPr>
          <p:cNvPr id="6" name="Picture 5" descr="doubleclick-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2711" y="2307583"/>
            <a:ext cx="1513760" cy="450132"/>
          </a:xfrm>
          <a:prstGeom prst="rect">
            <a:avLst/>
          </a:prstGeom>
          <a:effectLst>
            <a:glow rad="50800">
              <a:schemeClr val="tx1">
                <a:alpha val="75000"/>
              </a:schemeClr>
            </a:glow>
          </a:effectLst>
        </p:spPr>
      </p:pic>
      <p:pic>
        <p:nvPicPr>
          <p:cNvPr id="12" name="Picture 11" descr="dataxu-logo-blu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925" y="2556329"/>
            <a:ext cx="1208990" cy="455386"/>
          </a:xfrm>
          <a:prstGeom prst="rect">
            <a:avLst/>
          </a:prstGeom>
          <a:effectLst>
            <a:glow rad="50800">
              <a:schemeClr val="tx1">
                <a:alpha val="75000"/>
              </a:schemeClr>
            </a:glow>
          </a:effectLst>
        </p:spPr>
      </p:pic>
      <p:pic>
        <p:nvPicPr>
          <p:cNvPr id="27" name="Picture 26" descr="bluekai-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858" y="5785766"/>
            <a:ext cx="1994213" cy="509814"/>
          </a:xfrm>
          <a:prstGeom prst="rect">
            <a:avLst/>
          </a:prstGeom>
          <a:effectLst>
            <a:glow rad="50800">
              <a:schemeClr val="tx1">
                <a:alpha val="75000"/>
              </a:schemeClr>
            </a:glow>
          </a:effectLst>
        </p:spPr>
      </p:pic>
      <p:pic>
        <p:nvPicPr>
          <p:cNvPr id="8" name="Picture 7" descr="NYTimes-logo-squar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031" y="2140857"/>
            <a:ext cx="1720558" cy="1260929"/>
          </a:xfrm>
          <a:prstGeom prst="rect">
            <a:avLst/>
          </a:prstGeom>
        </p:spPr>
      </p:pic>
      <p:cxnSp>
        <p:nvCxnSpPr>
          <p:cNvPr id="28" name="Straight Arrow Connector 27"/>
          <p:cNvCxnSpPr/>
          <p:nvPr/>
        </p:nvCxnSpPr>
        <p:spPr>
          <a:xfrm flipH="1" flipV="1">
            <a:off x="5016500" y="1995714"/>
            <a:ext cx="1959429" cy="1"/>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070930" y="1224643"/>
            <a:ext cx="2032528" cy="584776"/>
          </a:xfrm>
          <a:prstGeom prst="rect">
            <a:avLst/>
          </a:prstGeom>
          <a:noFill/>
        </p:spPr>
        <p:txBody>
          <a:bodyPr wrap="none" rtlCol="0">
            <a:spAutoFit/>
          </a:bodyPr>
          <a:lstStyle/>
          <a:p>
            <a:r>
              <a:rPr lang="en-US" sz="1600" dirty="0" smtClean="0">
                <a:latin typeface="Calibri"/>
                <a:cs typeface="Calibri"/>
              </a:rPr>
              <a:t>User 123456 just</a:t>
            </a:r>
          </a:p>
          <a:p>
            <a:r>
              <a:rPr lang="en-US" sz="1600" dirty="0" smtClean="0">
                <a:latin typeface="Calibri"/>
                <a:cs typeface="Calibri"/>
              </a:rPr>
              <a:t>opened page http://…</a:t>
            </a:r>
          </a:p>
        </p:txBody>
      </p:sp>
      <p:cxnSp>
        <p:nvCxnSpPr>
          <p:cNvPr id="29" name="Straight Arrow Connector 28"/>
          <p:cNvCxnSpPr/>
          <p:nvPr/>
        </p:nvCxnSpPr>
        <p:spPr>
          <a:xfrm flipH="1">
            <a:off x="1714500" y="1959429"/>
            <a:ext cx="1569359" cy="0"/>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748974" y="1132115"/>
            <a:ext cx="1774644" cy="584776"/>
          </a:xfrm>
          <a:prstGeom prst="rect">
            <a:avLst/>
          </a:prstGeom>
          <a:noFill/>
        </p:spPr>
        <p:txBody>
          <a:bodyPr wrap="none" rtlCol="0">
            <a:spAutoFit/>
          </a:bodyPr>
          <a:lstStyle/>
          <a:p>
            <a:r>
              <a:rPr lang="en-US" sz="1600" dirty="0" smtClean="0">
                <a:latin typeface="Calibri"/>
                <a:cs typeface="Calibri"/>
              </a:rPr>
              <a:t>Do you want to bid</a:t>
            </a:r>
          </a:p>
          <a:p>
            <a:r>
              <a:rPr lang="en-US" sz="1600" dirty="0">
                <a:latin typeface="Calibri"/>
                <a:cs typeface="Calibri"/>
              </a:rPr>
              <a:t>o</a:t>
            </a:r>
            <a:r>
              <a:rPr lang="en-US" sz="1600" dirty="0" smtClean="0">
                <a:latin typeface="Calibri"/>
                <a:cs typeface="Calibri"/>
              </a:rPr>
              <a:t>n user 123456?</a:t>
            </a:r>
          </a:p>
        </p:txBody>
      </p:sp>
      <p:cxnSp>
        <p:nvCxnSpPr>
          <p:cNvPr id="33" name="Straight Arrow Connector 32"/>
          <p:cNvCxnSpPr/>
          <p:nvPr/>
        </p:nvCxnSpPr>
        <p:spPr>
          <a:xfrm flipV="1">
            <a:off x="1696357" y="2667000"/>
            <a:ext cx="1596572" cy="1"/>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729016" y="2799444"/>
            <a:ext cx="1600197" cy="830997"/>
          </a:xfrm>
          <a:prstGeom prst="rect">
            <a:avLst/>
          </a:prstGeom>
          <a:noFill/>
        </p:spPr>
        <p:txBody>
          <a:bodyPr wrap="square" rtlCol="0">
            <a:spAutoFit/>
          </a:bodyPr>
          <a:lstStyle/>
          <a:p>
            <a:r>
              <a:rPr lang="en-US" sz="1600" dirty="0" smtClean="0">
                <a:latin typeface="Calibri"/>
                <a:cs typeface="Calibri"/>
              </a:rPr>
              <a:t>Yes, we will bid</a:t>
            </a:r>
          </a:p>
          <a:p>
            <a:r>
              <a:rPr lang="en-US" sz="1600" dirty="0" smtClean="0">
                <a:latin typeface="Calibri"/>
                <a:cs typeface="Calibri"/>
              </a:rPr>
              <a:t>$0.02 to serve an ad to 123456</a:t>
            </a:r>
          </a:p>
        </p:txBody>
      </p:sp>
      <p:cxnSp>
        <p:nvCxnSpPr>
          <p:cNvPr id="39" name="Straight Arrow Connector 38"/>
          <p:cNvCxnSpPr/>
          <p:nvPr/>
        </p:nvCxnSpPr>
        <p:spPr>
          <a:xfrm>
            <a:off x="5005614" y="2710543"/>
            <a:ext cx="2006600" cy="1814"/>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038274" y="2842987"/>
            <a:ext cx="1837870" cy="830997"/>
          </a:xfrm>
          <a:prstGeom prst="rect">
            <a:avLst/>
          </a:prstGeom>
          <a:noFill/>
        </p:spPr>
        <p:txBody>
          <a:bodyPr wrap="square" rtlCol="0">
            <a:spAutoFit/>
          </a:bodyPr>
          <a:lstStyle/>
          <a:p>
            <a:r>
              <a:rPr lang="en-US" sz="1600" dirty="0">
                <a:latin typeface="Calibri"/>
                <a:cs typeface="Calibri"/>
              </a:rPr>
              <a:t>a</a:t>
            </a:r>
            <a:r>
              <a:rPr lang="en-US" sz="1600" dirty="0" smtClean="0">
                <a:latin typeface="Calibri"/>
                <a:cs typeface="Calibri"/>
              </a:rPr>
              <a:t>n ad from </a:t>
            </a:r>
            <a:r>
              <a:rPr lang="en-US" sz="1600" dirty="0" err="1" smtClean="0">
                <a:latin typeface="Calibri"/>
                <a:cs typeface="Calibri"/>
              </a:rPr>
              <a:t>DataXu</a:t>
            </a:r>
            <a:r>
              <a:rPr lang="en-US" sz="1600" dirty="0" smtClean="0">
                <a:latin typeface="Calibri"/>
                <a:cs typeface="Calibri"/>
              </a:rPr>
              <a:t> for $0.02 is the top bidder</a:t>
            </a:r>
          </a:p>
        </p:txBody>
      </p:sp>
      <p:cxnSp>
        <p:nvCxnSpPr>
          <p:cNvPr id="44" name="Straight Arrow Connector 43"/>
          <p:cNvCxnSpPr/>
          <p:nvPr/>
        </p:nvCxnSpPr>
        <p:spPr>
          <a:xfrm>
            <a:off x="526145" y="3274786"/>
            <a:ext cx="1152069" cy="1995714"/>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5361" y="4394200"/>
            <a:ext cx="1600197" cy="830997"/>
          </a:xfrm>
          <a:prstGeom prst="rect">
            <a:avLst/>
          </a:prstGeom>
          <a:noFill/>
        </p:spPr>
        <p:txBody>
          <a:bodyPr wrap="square" rtlCol="0">
            <a:spAutoFit/>
          </a:bodyPr>
          <a:lstStyle/>
          <a:p>
            <a:r>
              <a:rPr lang="en-US" sz="1600" dirty="0" smtClean="0">
                <a:latin typeface="Calibri"/>
                <a:cs typeface="Calibri"/>
              </a:rPr>
              <a:t>Do we know anything about user 123456?</a:t>
            </a:r>
          </a:p>
        </p:txBody>
      </p:sp>
      <p:cxnSp>
        <p:nvCxnSpPr>
          <p:cNvPr id="50" name="Straight Arrow Connector 49"/>
          <p:cNvCxnSpPr/>
          <p:nvPr/>
        </p:nvCxnSpPr>
        <p:spPr>
          <a:xfrm flipH="1" flipV="1">
            <a:off x="1424214" y="3238500"/>
            <a:ext cx="1088572" cy="1995714"/>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320464" y="3947885"/>
            <a:ext cx="1600197" cy="1077218"/>
          </a:xfrm>
          <a:prstGeom prst="rect">
            <a:avLst/>
          </a:prstGeom>
          <a:noFill/>
        </p:spPr>
        <p:txBody>
          <a:bodyPr wrap="square" rtlCol="0">
            <a:spAutoFit/>
          </a:bodyPr>
          <a:lstStyle/>
          <a:p>
            <a:r>
              <a:rPr lang="en-US" sz="1600" dirty="0">
                <a:latin typeface="Calibri"/>
                <a:cs typeface="Calibri"/>
              </a:rPr>
              <a:t>u</a:t>
            </a:r>
            <a:r>
              <a:rPr lang="en-US" sz="1600" dirty="0" smtClean="0">
                <a:latin typeface="Calibri"/>
                <a:cs typeface="Calibri"/>
              </a:rPr>
              <a:t>ser 123456 lives in Berkeley and likes the </a:t>
            </a:r>
            <a:r>
              <a:rPr lang="en-US" sz="1600" dirty="0" err="1" smtClean="0">
                <a:latin typeface="Calibri"/>
                <a:cs typeface="Calibri"/>
              </a:rPr>
              <a:t>AMPLab</a:t>
            </a:r>
            <a:endParaRPr lang="en-US" sz="1600" dirty="0" smtClean="0">
              <a:latin typeface="Calibri"/>
              <a:cs typeface="Calibri"/>
            </a:endParaRPr>
          </a:p>
        </p:txBody>
      </p:sp>
      <p:sp>
        <p:nvSpPr>
          <p:cNvPr id="55" name="TextBox 54"/>
          <p:cNvSpPr txBox="1"/>
          <p:nvPr/>
        </p:nvSpPr>
        <p:spPr>
          <a:xfrm rot="19627538">
            <a:off x="3427186" y="2946401"/>
            <a:ext cx="1567757" cy="338554"/>
          </a:xfrm>
          <a:prstGeom prst="rect">
            <a:avLst/>
          </a:prstGeom>
          <a:solidFill>
            <a:srgbClr val="F8C62F"/>
          </a:solidFill>
        </p:spPr>
        <p:txBody>
          <a:bodyPr wrap="none" rtlCol="0">
            <a:spAutoFit/>
          </a:bodyPr>
          <a:lstStyle/>
          <a:p>
            <a:r>
              <a:rPr lang="en-US" sz="1600" dirty="0">
                <a:latin typeface="Calibri"/>
                <a:cs typeface="Calibri"/>
              </a:rPr>
              <a:t>c</a:t>
            </a:r>
            <a:r>
              <a:rPr lang="en-US" sz="1600" dirty="0" smtClean="0">
                <a:latin typeface="Calibri"/>
                <a:cs typeface="Calibri"/>
              </a:rPr>
              <a:t>alculate top bid</a:t>
            </a:r>
          </a:p>
        </p:txBody>
      </p:sp>
      <p:sp>
        <p:nvSpPr>
          <p:cNvPr id="59" name="TextBox 58"/>
          <p:cNvSpPr txBox="1"/>
          <p:nvPr/>
        </p:nvSpPr>
        <p:spPr>
          <a:xfrm rot="19627538">
            <a:off x="-248885" y="1108591"/>
            <a:ext cx="2116410" cy="400110"/>
          </a:xfrm>
          <a:prstGeom prst="rect">
            <a:avLst/>
          </a:prstGeom>
          <a:solidFill>
            <a:srgbClr val="F8C62F"/>
          </a:solidFill>
        </p:spPr>
        <p:txBody>
          <a:bodyPr wrap="none" rtlCol="0">
            <a:spAutoFit/>
          </a:bodyPr>
          <a:lstStyle/>
          <a:p>
            <a:r>
              <a:rPr lang="en-US" sz="2000" dirty="0" smtClean="0">
                <a:latin typeface="Calibri"/>
                <a:cs typeface="Calibri"/>
              </a:rPr>
              <a:t>100ms latency cap</a:t>
            </a:r>
          </a:p>
        </p:txBody>
      </p:sp>
      <p:pic>
        <p:nvPicPr>
          <p:cNvPr id="34" name="Picture 33" descr="ASPIRE-appl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8974" y="4004160"/>
            <a:ext cx="1378646" cy="522145"/>
          </a:xfrm>
          <a:prstGeom prst="rect">
            <a:avLst/>
          </a:prstGeom>
        </p:spPr>
      </p:pic>
      <p:sp>
        <p:nvSpPr>
          <p:cNvPr id="35" name="TextBox 34"/>
          <p:cNvSpPr txBox="1"/>
          <p:nvPr/>
        </p:nvSpPr>
        <p:spPr>
          <a:xfrm>
            <a:off x="5398373" y="3674383"/>
            <a:ext cx="1172033" cy="461665"/>
          </a:xfrm>
          <a:prstGeom prst="rect">
            <a:avLst/>
          </a:prstGeom>
          <a:noFill/>
        </p:spPr>
        <p:txBody>
          <a:bodyPr wrap="square" rtlCol="0">
            <a:spAutoFit/>
          </a:bodyPr>
          <a:lstStyle/>
          <a:p>
            <a:r>
              <a:rPr lang="en-US" dirty="0" smtClean="0">
                <a:latin typeface="Gloucester MT Extra Condensed" panose="02030808020601010101" pitchFamily="18" charset="0"/>
                <a:cs typeface="Calibri"/>
              </a:rPr>
              <a:t>Join us at</a:t>
            </a:r>
          </a:p>
        </p:txBody>
      </p:sp>
      <p:sp>
        <p:nvSpPr>
          <p:cNvPr id="36" name="Footer Placeholder 2"/>
          <p:cNvSpPr txBox="1">
            <a:spLocks/>
          </p:cNvSpPr>
          <p:nvPr/>
        </p:nvSpPr>
        <p:spPr>
          <a:xfrm>
            <a:off x="142321" y="648025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13170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13" grpId="0"/>
      <p:bldP spid="31" grpId="0"/>
      <p:bldP spid="38" grpId="0"/>
      <p:bldP spid="43" grpId="0"/>
      <p:bldP spid="48" grpId="0"/>
      <p:bldP spid="54" grpId="0"/>
      <p:bldP spid="55" grpId="0" animBg="1"/>
      <p:bldP spid="59" grpId="0" animBg="1"/>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68935" y="939802"/>
            <a:ext cx="3414494" cy="5636983"/>
          </a:xfrm>
          <a:prstGeom prst="roundRect">
            <a:avLst/>
          </a:prstGeom>
          <a:noFill/>
          <a:ln w="152400">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2" name="Title 1"/>
          <p:cNvSpPr>
            <a:spLocks noGrp="1"/>
          </p:cNvSpPr>
          <p:nvPr>
            <p:ph type="title"/>
          </p:nvPr>
        </p:nvSpPr>
        <p:spPr>
          <a:xfrm>
            <a:off x="1279674" y="0"/>
            <a:ext cx="7162800" cy="914400"/>
          </a:xfrm>
        </p:spPr>
        <p:txBody>
          <a:bodyPr/>
          <a:lstStyle/>
          <a:p>
            <a:r>
              <a:rPr lang="en-US" sz="3600" dirty="0" smtClean="0"/>
              <a:t>Trajectory of Real-Time Bidding</a:t>
            </a:r>
            <a:endParaRPr lang="en-US" sz="3600" dirty="0"/>
          </a:p>
        </p:txBody>
      </p:sp>
      <p:sp>
        <p:nvSpPr>
          <p:cNvPr id="4" name="TextBox 3"/>
          <p:cNvSpPr txBox="1"/>
          <p:nvPr/>
        </p:nvSpPr>
        <p:spPr>
          <a:xfrm>
            <a:off x="3043800" y="755980"/>
            <a:ext cx="184666" cy="461665"/>
          </a:xfrm>
          <a:prstGeom prst="rect">
            <a:avLst/>
          </a:prstGeom>
          <a:noFill/>
        </p:spPr>
        <p:txBody>
          <a:bodyPr wrap="none" rtlCol="0">
            <a:spAutoFit/>
          </a:bodyPr>
          <a:lstStyle/>
          <a:p>
            <a:endParaRPr lang="en-US" dirty="0" smtClean="0">
              <a:latin typeface="Calibri"/>
              <a:cs typeface="Calibri"/>
            </a:endParaRPr>
          </a:p>
        </p:txBody>
      </p:sp>
      <p:sp>
        <p:nvSpPr>
          <p:cNvPr id="5" name="Rounded Rectangle 4"/>
          <p:cNvSpPr/>
          <p:nvPr/>
        </p:nvSpPr>
        <p:spPr bwMode="auto">
          <a:xfrm>
            <a:off x="961599" y="5252356"/>
            <a:ext cx="2358547" cy="1206500"/>
          </a:xfrm>
          <a:prstGeom prst="roundRect">
            <a:avLst/>
          </a:prstGeom>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16" name="Content Placeholder 2"/>
          <p:cNvSpPr txBox="1">
            <a:spLocks noGrp="1"/>
          </p:cNvSpPr>
          <p:nvPr>
            <p:ph idx="1"/>
          </p:nvPr>
        </p:nvSpPr>
        <p:spPr bwMode="auto">
          <a:xfrm>
            <a:off x="1217643" y="5317677"/>
            <a:ext cx="1875743" cy="69668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algn="ctr" eaLnBrk="0" hangingPunct="0">
              <a:spcBef>
                <a:spcPct val="20000"/>
              </a:spcBef>
              <a:buClr>
                <a:srgbClr val="000080"/>
              </a:buClr>
              <a:buSzPct val="85000"/>
              <a:buNone/>
              <a:defRPr/>
            </a:pPr>
            <a:r>
              <a:rPr kumimoji="0" lang="en-US" sz="1800" b="0" u="none" strike="noStrike" kern="0" cap="none" spc="0" normalizeH="0" baseline="0" noProof="0" dirty="0" smtClean="0">
                <a:ln>
                  <a:noFill/>
                </a:ln>
                <a:solidFill>
                  <a:srgbClr val="FF0000"/>
                </a:solidFill>
                <a:effectLst/>
                <a:uLnTx/>
                <a:uFillTx/>
                <a:cs typeface="Calibri"/>
              </a:rPr>
              <a:t>Data</a:t>
            </a:r>
            <a:r>
              <a:rPr kumimoji="0" lang="en-US" sz="1800" b="0" u="none" strike="noStrike" kern="0" cap="none" spc="0" normalizeH="0" noProof="0" dirty="0" smtClean="0">
                <a:ln>
                  <a:noFill/>
                </a:ln>
                <a:solidFill>
                  <a:srgbClr val="FF0000"/>
                </a:solidFill>
                <a:effectLst/>
                <a:uLnTx/>
                <a:uFillTx/>
                <a:cs typeface="Calibri"/>
              </a:rPr>
              <a:t> Aggregator</a:t>
            </a:r>
          </a:p>
          <a:p>
            <a:pPr marL="0" indent="0" algn="ctr" eaLnBrk="0" hangingPunct="0">
              <a:spcBef>
                <a:spcPct val="20000"/>
              </a:spcBef>
              <a:buClr>
                <a:srgbClr val="000080"/>
              </a:buClr>
              <a:buSzPct val="85000"/>
              <a:buNone/>
              <a:defRPr/>
            </a:pPr>
            <a:endParaRPr kumimoji="0" lang="en-US" sz="1800" b="0" u="none" strike="noStrike" kern="0" cap="none" spc="0" normalizeH="0" baseline="0" noProof="0" dirty="0">
              <a:ln>
                <a:noFill/>
              </a:ln>
              <a:solidFill>
                <a:srgbClr val="FF0000"/>
              </a:solidFill>
              <a:effectLst/>
              <a:uLnTx/>
              <a:uFillTx/>
              <a:cs typeface="Calibri"/>
            </a:endParaRPr>
          </a:p>
        </p:txBody>
      </p:sp>
      <p:sp>
        <p:nvSpPr>
          <p:cNvPr id="18" name="Rounded Rectangle 17"/>
          <p:cNvSpPr/>
          <p:nvPr/>
        </p:nvSpPr>
        <p:spPr bwMode="auto">
          <a:xfrm>
            <a:off x="270323" y="1676402"/>
            <a:ext cx="1397001" cy="1562100"/>
          </a:xfrm>
          <a:prstGeom prst="roundRect">
            <a:avLst/>
          </a:prstGeom>
          <a:ln>
            <a:solidFill>
              <a:srgbClr val="008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19" name="Content Placeholder 2"/>
          <p:cNvSpPr txBox="1">
            <a:spLocks/>
          </p:cNvSpPr>
          <p:nvPr/>
        </p:nvSpPr>
        <p:spPr bwMode="auto">
          <a:xfrm>
            <a:off x="254000" y="1660075"/>
            <a:ext cx="1433285" cy="69668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lgn="ctr">
              <a:spcBef>
                <a:spcPct val="20000"/>
              </a:spcBef>
              <a:buFont typeface="Wingdings" charset="2"/>
              <a:buNone/>
              <a:defRPr/>
            </a:pPr>
            <a:r>
              <a:rPr lang="en-US" sz="1800" dirty="0" smtClean="0">
                <a:solidFill>
                  <a:srgbClr val="008000"/>
                </a:solidFill>
                <a:cs typeface="Calibri"/>
              </a:rPr>
              <a:t>Demand-Side</a:t>
            </a:r>
          </a:p>
          <a:p>
            <a:pPr marL="0" indent="0" algn="ctr">
              <a:spcBef>
                <a:spcPct val="20000"/>
              </a:spcBef>
              <a:buFont typeface="Wingdings" charset="2"/>
              <a:buNone/>
              <a:defRPr/>
            </a:pPr>
            <a:r>
              <a:rPr lang="en-US" sz="1800" dirty="0" smtClean="0">
                <a:solidFill>
                  <a:srgbClr val="008000"/>
                </a:solidFill>
                <a:cs typeface="Calibri"/>
              </a:rPr>
              <a:t>Platform</a:t>
            </a:r>
            <a:endParaRPr lang="en-US" sz="1800" dirty="0">
              <a:solidFill>
                <a:srgbClr val="008000"/>
              </a:solidFill>
              <a:cs typeface="Calibri"/>
            </a:endParaRPr>
          </a:p>
        </p:txBody>
      </p:sp>
      <p:sp>
        <p:nvSpPr>
          <p:cNvPr id="20" name="Rounded Rectangle 19"/>
          <p:cNvSpPr/>
          <p:nvPr/>
        </p:nvSpPr>
        <p:spPr bwMode="auto">
          <a:xfrm>
            <a:off x="3318324" y="1631046"/>
            <a:ext cx="1670958" cy="1580240"/>
          </a:xfrm>
          <a:prstGeom prst="roundRect">
            <a:avLst/>
          </a:prstGeom>
          <a:ln>
            <a:solidFill>
              <a:srgbClr val="00009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21" name="Content Placeholder 2"/>
          <p:cNvSpPr txBox="1">
            <a:spLocks/>
          </p:cNvSpPr>
          <p:nvPr/>
        </p:nvSpPr>
        <p:spPr bwMode="auto">
          <a:xfrm>
            <a:off x="3311071" y="1678218"/>
            <a:ext cx="1687286" cy="69668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lgn="ctr">
              <a:spcBef>
                <a:spcPct val="20000"/>
              </a:spcBef>
              <a:buFont typeface="Wingdings" charset="2"/>
              <a:buNone/>
              <a:defRPr/>
            </a:pPr>
            <a:r>
              <a:rPr lang="en-US" sz="1800" dirty="0" smtClean="0">
                <a:solidFill>
                  <a:srgbClr val="000090"/>
                </a:solidFill>
                <a:cs typeface="Calibri"/>
              </a:rPr>
              <a:t>Ad Exchange</a:t>
            </a:r>
            <a:endParaRPr lang="en-US" sz="1800" dirty="0">
              <a:solidFill>
                <a:srgbClr val="000090"/>
              </a:solidFill>
              <a:cs typeface="Calibri"/>
            </a:endParaRPr>
          </a:p>
        </p:txBody>
      </p:sp>
      <p:pic>
        <p:nvPicPr>
          <p:cNvPr id="6" name="Picture 5" descr="doubleclick-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711" y="2307583"/>
            <a:ext cx="1513760" cy="450132"/>
          </a:xfrm>
          <a:prstGeom prst="rect">
            <a:avLst/>
          </a:prstGeom>
          <a:effectLst>
            <a:glow rad="50800">
              <a:schemeClr val="tx1">
                <a:alpha val="75000"/>
              </a:schemeClr>
            </a:glow>
          </a:effectLst>
        </p:spPr>
      </p:pic>
      <p:pic>
        <p:nvPicPr>
          <p:cNvPr id="12" name="Picture 11" descr="dataxu-logo-blu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25" y="2556329"/>
            <a:ext cx="1208990" cy="455386"/>
          </a:xfrm>
          <a:prstGeom prst="rect">
            <a:avLst/>
          </a:prstGeom>
          <a:effectLst>
            <a:glow rad="50800">
              <a:schemeClr val="tx1">
                <a:alpha val="75000"/>
              </a:schemeClr>
            </a:glow>
          </a:effectLst>
        </p:spPr>
      </p:pic>
      <p:pic>
        <p:nvPicPr>
          <p:cNvPr id="27" name="Picture 26" descr="bluekai-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858" y="5785766"/>
            <a:ext cx="1994213" cy="509814"/>
          </a:xfrm>
          <a:prstGeom prst="rect">
            <a:avLst/>
          </a:prstGeom>
          <a:effectLst>
            <a:glow rad="50800">
              <a:schemeClr val="tx1">
                <a:alpha val="75000"/>
              </a:schemeClr>
            </a:glow>
          </a:effectLst>
        </p:spPr>
      </p:pic>
      <p:cxnSp>
        <p:nvCxnSpPr>
          <p:cNvPr id="29" name="Straight Arrow Connector 28"/>
          <p:cNvCxnSpPr/>
          <p:nvPr/>
        </p:nvCxnSpPr>
        <p:spPr>
          <a:xfrm flipH="1">
            <a:off x="1714500" y="1959429"/>
            <a:ext cx="1569359" cy="0"/>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748974" y="1132115"/>
            <a:ext cx="1774644" cy="584776"/>
          </a:xfrm>
          <a:prstGeom prst="rect">
            <a:avLst/>
          </a:prstGeom>
          <a:noFill/>
        </p:spPr>
        <p:txBody>
          <a:bodyPr wrap="none" rtlCol="0">
            <a:spAutoFit/>
          </a:bodyPr>
          <a:lstStyle/>
          <a:p>
            <a:r>
              <a:rPr lang="en-US" sz="1600" dirty="0" smtClean="0">
                <a:latin typeface="Calibri"/>
                <a:cs typeface="Calibri"/>
              </a:rPr>
              <a:t>Do you want to bid</a:t>
            </a:r>
          </a:p>
          <a:p>
            <a:r>
              <a:rPr lang="en-US" sz="1600" dirty="0">
                <a:latin typeface="Calibri"/>
                <a:cs typeface="Calibri"/>
              </a:rPr>
              <a:t>o</a:t>
            </a:r>
            <a:r>
              <a:rPr lang="en-US" sz="1600" dirty="0" smtClean="0">
                <a:latin typeface="Calibri"/>
                <a:cs typeface="Calibri"/>
              </a:rPr>
              <a:t>n user 123456?</a:t>
            </a:r>
          </a:p>
        </p:txBody>
      </p:sp>
      <p:cxnSp>
        <p:nvCxnSpPr>
          <p:cNvPr id="33" name="Straight Arrow Connector 32"/>
          <p:cNvCxnSpPr/>
          <p:nvPr/>
        </p:nvCxnSpPr>
        <p:spPr>
          <a:xfrm flipV="1">
            <a:off x="1696357" y="2667000"/>
            <a:ext cx="1596572" cy="1"/>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729016" y="2799444"/>
            <a:ext cx="1600197" cy="830997"/>
          </a:xfrm>
          <a:prstGeom prst="rect">
            <a:avLst/>
          </a:prstGeom>
          <a:noFill/>
        </p:spPr>
        <p:txBody>
          <a:bodyPr wrap="square" rtlCol="0">
            <a:spAutoFit/>
          </a:bodyPr>
          <a:lstStyle/>
          <a:p>
            <a:r>
              <a:rPr lang="en-US" sz="1600" dirty="0" smtClean="0">
                <a:latin typeface="Calibri"/>
                <a:cs typeface="Calibri"/>
              </a:rPr>
              <a:t>Yes, we will bid</a:t>
            </a:r>
          </a:p>
          <a:p>
            <a:r>
              <a:rPr lang="en-US" sz="1600" dirty="0" smtClean="0">
                <a:latin typeface="Calibri"/>
                <a:cs typeface="Calibri"/>
              </a:rPr>
              <a:t>$0.02 to serve an ad to 123456</a:t>
            </a:r>
          </a:p>
        </p:txBody>
      </p:sp>
      <p:cxnSp>
        <p:nvCxnSpPr>
          <p:cNvPr id="44" name="Straight Arrow Connector 43"/>
          <p:cNvCxnSpPr/>
          <p:nvPr/>
        </p:nvCxnSpPr>
        <p:spPr>
          <a:xfrm>
            <a:off x="526145" y="3274786"/>
            <a:ext cx="1152069" cy="1995714"/>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5361" y="4394200"/>
            <a:ext cx="1600197" cy="830997"/>
          </a:xfrm>
          <a:prstGeom prst="rect">
            <a:avLst/>
          </a:prstGeom>
          <a:noFill/>
        </p:spPr>
        <p:txBody>
          <a:bodyPr wrap="square" rtlCol="0">
            <a:spAutoFit/>
          </a:bodyPr>
          <a:lstStyle/>
          <a:p>
            <a:r>
              <a:rPr lang="en-US" sz="1600" dirty="0" smtClean="0">
                <a:latin typeface="Calibri"/>
                <a:cs typeface="Calibri"/>
              </a:rPr>
              <a:t>Do we know anything about user 123456?</a:t>
            </a:r>
          </a:p>
        </p:txBody>
      </p:sp>
      <p:cxnSp>
        <p:nvCxnSpPr>
          <p:cNvPr id="50" name="Straight Arrow Connector 49"/>
          <p:cNvCxnSpPr/>
          <p:nvPr/>
        </p:nvCxnSpPr>
        <p:spPr>
          <a:xfrm flipH="1" flipV="1">
            <a:off x="1424214" y="3238500"/>
            <a:ext cx="1088572" cy="1995714"/>
          </a:xfrm>
          <a:prstGeom prst="straightConnector1">
            <a:avLst/>
          </a:prstGeom>
          <a:ln w="76200">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320464" y="3947885"/>
            <a:ext cx="1600197" cy="1077218"/>
          </a:xfrm>
          <a:prstGeom prst="rect">
            <a:avLst/>
          </a:prstGeom>
          <a:noFill/>
        </p:spPr>
        <p:txBody>
          <a:bodyPr wrap="square" rtlCol="0">
            <a:spAutoFit/>
          </a:bodyPr>
          <a:lstStyle/>
          <a:p>
            <a:r>
              <a:rPr lang="en-US" sz="1600" dirty="0">
                <a:latin typeface="Calibri"/>
                <a:cs typeface="Calibri"/>
              </a:rPr>
              <a:t>u</a:t>
            </a:r>
            <a:r>
              <a:rPr lang="en-US" sz="1600" dirty="0" smtClean="0">
                <a:latin typeface="Calibri"/>
                <a:cs typeface="Calibri"/>
              </a:rPr>
              <a:t>ser 123456 lives in Berkeley and likes the </a:t>
            </a:r>
            <a:r>
              <a:rPr lang="en-US" sz="1600" dirty="0" err="1" smtClean="0">
                <a:latin typeface="Calibri"/>
                <a:cs typeface="Calibri"/>
              </a:rPr>
              <a:t>AMPLab</a:t>
            </a:r>
            <a:endParaRPr lang="en-US" sz="1600" dirty="0" smtClean="0">
              <a:latin typeface="Calibri"/>
              <a:cs typeface="Calibri"/>
            </a:endParaRPr>
          </a:p>
        </p:txBody>
      </p:sp>
      <p:sp>
        <p:nvSpPr>
          <p:cNvPr id="55" name="TextBox 54"/>
          <p:cNvSpPr txBox="1"/>
          <p:nvPr/>
        </p:nvSpPr>
        <p:spPr>
          <a:xfrm rot="19627538">
            <a:off x="3427186" y="2946401"/>
            <a:ext cx="1567757" cy="338554"/>
          </a:xfrm>
          <a:prstGeom prst="rect">
            <a:avLst/>
          </a:prstGeom>
          <a:solidFill>
            <a:srgbClr val="F8C62F"/>
          </a:solidFill>
        </p:spPr>
        <p:txBody>
          <a:bodyPr wrap="none" rtlCol="0">
            <a:spAutoFit/>
          </a:bodyPr>
          <a:lstStyle/>
          <a:p>
            <a:r>
              <a:rPr lang="en-US" sz="1600" dirty="0">
                <a:latin typeface="Calibri"/>
                <a:cs typeface="Calibri"/>
              </a:rPr>
              <a:t>c</a:t>
            </a:r>
            <a:r>
              <a:rPr lang="en-US" sz="1600" dirty="0" smtClean="0">
                <a:latin typeface="Calibri"/>
                <a:cs typeface="Calibri"/>
              </a:rPr>
              <a:t>alculate top bid</a:t>
            </a:r>
          </a:p>
        </p:txBody>
      </p:sp>
      <p:sp>
        <p:nvSpPr>
          <p:cNvPr id="59" name="TextBox 58"/>
          <p:cNvSpPr txBox="1"/>
          <p:nvPr/>
        </p:nvSpPr>
        <p:spPr>
          <a:xfrm rot="19627538">
            <a:off x="-248885" y="1108591"/>
            <a:ext cx="2116410" cy="400110"/>
          </a:xfrm>
          <a:prstGeom prst="rect">
            <a:avLst/>
          </a:prstGeom>
          <a:solidFill>
            <a:srgbClr val="F8C62F"/>
          </a:solidFill>
        </p:spPr>
        <p:txBody>
          <a:bodyPr wrap="none" rtlCol="0">
            <a:spAutoFit/>
          </a:bodyPr>
          <a:lstStyle/>
          <a:p>
            <a:r>
              <a:rPr lang="en-US" sz="2000" dirty="0" smtClean="0">
                <a:latin typeface="Calibri"/>
                <a:cs typeface="Calibri"/>
              </a:rPr>
              <a:t>100ms latency cap</a:t>
            </a:r>
          </a:p>
        </p:txBody>
      </p:sp>
      <p:sp>
        <p:nvSpPr>
          <p:cNvPr id="36" name="TextBox 35"/>
          <p:cNvSpPr txBox="1"/>
          <p:nvPr/>
        </p:nvSpPr>
        <p:spPr>
          <a:xfrm>
            <a:off x="5687708" y="1319899"/>
            <a:ext cx="1600197" cy="553998"/>
          </a:xfrm>
          <a:prstGeom prst="rect">
            <a:avLst/>
          </a:prstGeom>
          <a:noFill/>
        </p:spPr>
        <p:txBody>
          <a:bodyPr wrap="square" rtlCol="0">
            <a:spAutoFit/>
          </a:bodyPr>
          <a:lstStyle/>
          <a:p>
            <a:r>
              <a:rPr lang="en-US" sz="3000" dirty="0" smtClean="0">
                <a:latin typeface="Calibri"/>
                <a:cs typeface="Calibri"/>
              </a:rPr>
              <a:t>Latency</a:t>
            </a:r>
          </a:p>
        </p:txBody>
      </p:sp>
      <p:sp>
        <p:nvSpPr>
          <p:cNvPr id="37" name="TextBox 36"/>
          <p:cNvSpPr txBox="1"/>
          <p:nvPr/>
        </p:nvSpPr>
        <p:spPr>
          <a:xfrm>
            <a:off x="5794345" y="3062726"/>
            <a:ext cx="1600197" cy="553998"/>
          </a:xfrm>
          <a:prstGeom prst="rect">
            <a:avLst/>
          </a:prstGeom>
          <a:noFill/>
        </p:spPr>
        <p:txBody>
          <a:bodyPr wrap="square" rtlCol="0">
            <a:spAutoFit/>
          </a:bodyPr>
          <a:lstStyle/>
          <a:p>
            <a:r>
              <a:rPr lang="en-US" sz="3000" dirty="0" smtClean="0">
                <a:latin typeface="Calibri"/>
                <a:cs typeface="Calibri"/>
              </a:rPr>
              <a:t>Volume</a:t>
            </a:r>
          </a:p>
        </p:txBody>
      </p:sp>
      <p:sp>
        <p:nvSpPr>
          <p:cNvPr id="40" name="TextBox 39"/>
          <p:cNvSpPr txBox="1"/>
          <p:nvPr/>
        </p:nvSpPr>
        <p:spPr>
          <a:xfrm>
            <a:off x="4989282" y="4805553"/>
            <a:ext cx="2504393" cy="1477328"/>
          </a:xfrm>
          <a:prstGeom prst="rect">
            <a:avLst/>
          </a:prstGeom>
          <a:noFill/>
        </p:spPr>
        <p:txBody>
          <a:bodyPr wrap="square" rtlCol="0">
            <a:spAutoFit/>
          </a:bodyPr>
          <a:lstStyle/>
          <a:p>
            <a:pPr algn="ctr"/>
            <a:r>
              <a:rPr lang="en-US" sz="3000" dirty="0" smtClean="0">
                <a:latin typeface="Calibri"/>
                <a:cs typeface="Calibri"/>
              </a:rPr>
              <a:t>Computing</a:t>
            </a:r>
          </a:p>
          <a:p>
            <a:pPr algn="ctr"/>
            <a:r>
              <a:rPr lang="en-US" sz="3000" dirty="0" smtClean="0">
                <a:latin typeface="Calibri"/>
                <a:cs typeface="Calibri"/>
              </a:rPr>
              <a:t>per byte of </a:t>
            </a:r>
          </a:p>
          <a:p>
            <a:pPr algn="ctr"/>
            <a:r>
              <a:rPr lang="en-US" sz="3000" dirty="0" smtClean="0">
                <a:latin typeface="Calibri"/>
                <a:cs typeface="Calibri"/>
              </a:rPr>
              <a:t>ads served</a:t>
            </a:r>
          </a:p>
        </p:txBody>
      </p:sp>
      <p:sp>
        <p:nvSpPr>
          <p:cNvPr id="10" name="Up Arrow 9"/>
          <p:cNvSpPr/>
          <p:nvPr/>
        </p:nvSpPr>
        <p:spPr bwMode="auto">
          <a:xfrm rot="10800000">
            <a:off x="7425032" y="1178518"/>
            <a:ext cx="812292" cy="1155633"/>
          </a:xfrm>
          <a:prstGeom prst="upArrow">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45" name="Up Arrow 44"/>
          <p:cNvSpPr/>
          <p:nvPr/>
        </p:nvSpPr>
        <p:spPr bwMode="auto">
          <a:xfrm>
            <a:off x="7428703" y="2944227"/>
            <a:ext cx="812292" cy="1155633"/>
          </a:xfrm>
          <a:prstGeom prst="upArrow">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11" name="TextBox 10"/>
          <p:cNvSpPr txBox="1"/>
          <p:nvPr/>
        </p:nvSpPr>
        <p:spPr>
          <a:xfrm>
            <a:off x="4015695" y="137303"/>
            <a:ext cx="184666" cy="461665"/>
          </a:xfrm>
          <a:prstGeom prst="rect">
            <a:avLst/>
          </a:prstGeom>
          <a:noFill/>
        </p:spPr>
        <p:txBody>
          <a:bodyPr wrap="none" rtlCol="0">
            <a:spAutoFit/>
          </a:bodyPr>
          <a:lstStyle/>
          <a:p>
            <a:endParaRPr lang="en-US" dirty="0" smtClean="0">
              <a:latin typeface="Calibri"/>
              <a:cs typeface="Calibri"/>
            </a:endParaRPr>
          </a:p>
        </p:txBody>
      </p:sp>
      <p:sp>
        <p:nvSpPr>
          <p:cNvPr id="46" name="Up Arrow 45"/>
          <p:cNvSpPr/>
          <p:nvPr/>
        </p:nvSpPr>
        <p:spPr bwMode="auto">
          <a:xfrm>
            <a:off x="7420933" y="4847241"/>
            <a:ext cx="812292" cy="1155633"/>
          </a:xfrm>
          <a:prstGeom prst="upArrow">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32" name="Footer Placeholder 2"/>
          <p:cNvSpPr txBox="1">
            <a:spLocks/>
          </p:cNvSpPr>
          <p:nvPr/>
        </p:nvSpPr>
        <p:spPr>
          <a:xfrm>
            <a:off x="142321" y="648025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37566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5"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1" y="50800"/>
            <a:ext cx="7112000" cy="1137920"/>
          </a:xfrm>
        </p:spPr>
        <p:txBody>
          <a:bodyPr/>
          <a:lstStyle/>
          <a:p>
            <a:r>
              <a:rPr lang="en-US" dirty="0" smtClean="0"/>
              <a:t>Patterns in Online Advertising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84000382"/>
              </p:ext>
            </p:extLst>
          </p:nvPr>
        </p:nvGraphicFramePr>
        <p:xfrm>
          <a:off x="202701" y="1457960"/>
          <a:ext cx="7920214" cy="5012424"/>
        </p:xfrm>
        <a:graphic>
          <a:graphicData uri="http://schemas.openxmlformats.org/drawingml/2006/table">
            <a:tbl>
              <a:tblPr/>
              <a:tblGrid>
                <a:gridCol w="2056056"/>
                <a:gridCol w="301563"/>
                <a:gridCol w="274320"/>
                <a:gridCol w="294640"/>
                <a:gridCol w="268616"/>
                <a:gridCol w="305173"/>
                <a:gridCol w="335029"/>
                <a:gridCol w="1018703"/>
                <a:gridCol w="1041106"/>
                <a:gridCol w="1144072"/>
                <a:gridCol w="880936"/>
              </a:tblGrid>
              <a:tr h="1708434">
                <a:tc>
                  <a:txBody>
                    <a:bodyPr/>
                    <a:lstStyle/>
                    <a:p>
                      <a:pPr algn="dist" fontAlgn="auto"/>
                      <a:endParaRPr lang="nb-NO" sz="10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FFFF"/>
                    </a:solidFill>
                  </a:tcPr>
                </a:tc>
                <a:tc>
                  <a:txBody>
                    <a:bodyPr/>
                    <a:lstStyle/>
                    <a:p>
                      <a:pPr algn="l" fontAlgn="b"/>
                      <a:r>
                        <a:rPr lang="en-US" sz="1400" b="0" i="0" u="none" strike="noStrike" dirty="0" smtClean="0">
                          <a:effectLst/>
                          <a:latin typeface="Arial"/>
                        </a:rPr>
                        <a:t> Web </a:t>
                      </a:r>
                      <a:r>
                        <a:rPr lang="en-US" sz="1400" b="0" i="0" u="none" strike="noStrike" dirty="0">
                          <a:effectLst/>
                          <a:latin typeface="Arial"/>
                        </a:rPr>
                        <a:t>Search</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Social </a:t>
                      </a:r>
                      <a:r>
                        <a:rPr lang="en-US" sz="1400" b="0" i="0" u="none" strike="noStrike" dirty="0">
                          <a:effectLst/>
                          <a:latin typeface="Arial"/>
                        </a:rPr>
                        <a:t>Networks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_tradnl" sz="1400" b="0" i="0" u="none" strike="noStrike" dirty="0" smtClean="0">
                          <a:effectLst/>
                          <a:latin typeface="Arial"/>
                        </a:rPr>
                        <a:t> </a:t>
                      </a:r>
                      <a:r>
                        <a:rPr lang="es-ES_tradnl" sz="1400" b="0" i="0" u="none" strike="noStrike" dirty="0" err="1" smtClean="0">
                          <a:effectLst/>
                          <a:latin typeface="Arial"/>
                        </a:rPr>
                        <a:t>Database</a:t>
                      </a:r>
                      <a:endParaRPr lang="es-ES_tradnl"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400" b="0" i="0" u="none" strike="noStrike" dirty="0" smtClean="0">
                          <a:effectLst/>
                          <a:latin typeface="Arial"/>
                        </a:rPr>
                        <a:t>B</a:t>
                      </a:r>
                      <a:r>
                        <a:rPr lang="en-US" sz="1400" b="0" i="0" u="none" strike="noStrike" dirty="0" err="1" smtClean="0">
                          <a:effectLst/>
                          <a:latin typeface="Arial"/>
                        </a:rPr>
                        <a:t>i</a:t>
                      </a:r>
                      <a:r>
                        <a:rPr lang="de-DE" sz="1400" b="0" i="0" u="none" strike="noStrike" dirty="0" err="1" smtClean="0">
                          <a:effectLst/>
                          <a:latin typeface="Arial"/>
                        </a:rPr>
                        <a:t>g</a:t>
                      </a:r>
                      <a:r>
                        <a:rPr lang="de-DE" sz="1400" b="0" i="0" u="none" strike="noStrike" baseline="0" dirty="0" smtClean="0">
                          <a:effectLst/>
                          <a:latin typeface="Arial"/>
                        </a:rPr>
                        <a:t> Data </a:t>
                      </a:r>
                      <a:r>
                        <a:rPr lang="de-DE" sz="1400" b="0" i="0" u="none" strike="noStrike" baseline="0" dirty="0" err="1" smtClean="0">
                          <a:effectLst/>
                          <a:latin typeface="Arial"/>
                        </a:rPr>
                        <a:t>Analytics</a:t>
                      </a:r>
                      <a:endParaRPr lang="de-DE"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HPC</a:t>
                      </a:r>
                      <a:endParaRPr lang="en-US"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a:t>
                      </a:r>
                      <a:r>
                        <a:rPr lang="hu-HU" sz="1400" b="0" i="0" u="none" strike="noStrike" dirty="0" smtClean="0">
                          <a:effectLst/>
                          <a:latin typeface="Arial"/>
                        </a:rPr>
                        <a:t>Genomics</a:t>
                      </a:r>
                      <a:endParaRPr lang="hu-HU"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smtClean="0">
                          <a:effectLst/>
                          <a:latin typeface="Arial"/>
                        </a:rPr>
                        <a:t>UAV &amp; Wearable</a:t>
                      </a:r>
                      <a:r>
                        <a:rPr lang="en-US" sz="1400" b="0" i="0" u="none" strike="noStrike" dirty="0">
                          <a:effectLst/>
                          <a:latin typeface="Arial"/>
                        </a:rPr>
                        <a:t/>
                      </a:r>
                      <a:br>
                        <a:rPr lang="en-US" sz="1400" b="0" i="0" u="none" strike="noStrike" dirty="0">
                          <a:effectLst/>
                          <a:latin typeface="Arial"/>
                        </a:rPr>
                      </a:br>
                      <a:r>
                        <a:rPr lang="en-US" sz="1400" b="0" i="0" u="none" strike="noStrike" dirty="0">
                          <a:effectLst/>
                          <a:latin typeface="Arial"/>
                        </a:rPr>
                        <a:t> Vision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effectLst/>
                          <a:latin typeface="+mn-lt"/>
                        </a:rPr>
                        <a:t>Big</a:t>
                      </a:r>
                      <a:r>
                        <a:rPr lang="en-US" sz="1400" b="0" i="0" u="none" strike="noStrike" baseline="0" dirty="0" smtClean="0">
                          <a:effectLst/>
                          <a:latin typeface="+mn-lt"/>
                        </a:rPr>
                        <a:t> Data </a:t>
                      </a:r>
                      <a:r>
                        <a:rPr lang="en-US" sz="1400" b="0" i="0" u="none" strike="noStrike" dirty="0" smtClean="0">
                          <a:effectLst/>
                          <a:latin typeface="+mn-lt"/>
                        </a:rPr>
                        <a:t>Multimedia</a:t>
                      </a:r>
                      <a:endParaRPr lang="en-US" sz="1400" b="0" i="0" u="none" strike="noStrike" dirty="0">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effectLst/>
                          <a:latin typeface="Arial"/>
                        </a:rPr>
                        <a:t>Advertising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Arial"/>
                        </a:rPr>
                        <a:t>Finance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382">
                <a:tc>
                  <a:txBody>
                    <a:bodyPr/>
                    <a:lstStyle/>
                    <a:p>
                      <a:pPr algn="l" fontAlgn="b"/>
                      <a:r>
                        <a:rPr lang="en-US" sz="1400" b="1" i="0" u="none" strike="noStrike" dirty="0">
                          <a:effectLst/>
                          <a:latin typeface="Arial"/>
                        </a:rPr>
                        <a:t>Graph Algorithms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Graphical Models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Backtrack / B&amp;B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Finite State </a:t>
                      </a:r>
                      <a:r>
                        <a:rPr lang="de-DE" sz="1400" b="1" i="0" u="none" strike="noStrike" dirty="0" smtClean="0">
                          <a:effectLst/>
                          <a:latin typeface="Arial"/>
                        </a:rPr>
                        <a:t>Machines</a:t>
                      </a:r>
                      <a:endParaRPr lang="de-DE"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smtClean="0">
                          <a:effectLst/>
                          <a:latin typeface="Verdana"/>
                        </a:rPr>
                        <a:t> </a:t>
                      </a:r>
                      <a:endParaRPr lang="en-US" sz="1000" b="0" i="0" u="none" strike="noStrike" dirty="0">
                        <a:effectLst/>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nl-NL" sz="1400" b="1" i="0" u="none" strike="noStrike" kern="1200" dirty="0">
                          <a:solidFill>
                            <a:schemeClr val="tx1"/>
                          </a:solidFill>
                          <a:effectLst/>
                          <a:latin typeface="Arial"/>
                          <a:ea typeface="+mn-ea"/>
                          <a:cs typeface="+mn-cs"/>
                        </a:rPr>
                        <a:t>Circuits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Dynamic </a:t>
                      </a:r>
                      <a:r>
                        <a:rPr lang="en-US" sz="1400" b="1" i="0" u="none" strike="noStrike" dirty="0" smtClean="0">
                          <a:effectLst/>
                          <a:latin typeface="Arial"/>
                        </a:rPr>
                        <a:t>Programming</a:t>
                      </a:r>
                      <a:endParaRPr lang="en-US"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N-Body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Unstructured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a-DK" sz="1400" b="1" i="0" u="none" strike="noStrike" dirty="0">
                          <a:effectLst/>
                          <a:latin typeface="Arial"/>
                        </a:rPr>
                        <a:t>Dense Matrix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s-ES_tradnl" sz="1400" b="1" i="0" u="none" strike="noStrike" dirty="0" err="1">
                          <a:effectLst/>
                          <a:latin typeface="Arial"/>
                        </a:rPr>
                        <a:t>Sparse</a:t>
                      </a:r>
                      <a:r>
                        <a:rPr lang="es-ES_tradnl" sz="1400" b="1" i="0" u="none" strike="noStrike" dirty="0">
                          <a:effectLst/>
                          <a:latin typeface="Arial"/>
                        </a:rPr>
                        <a:t> </a:t>
                      </a:r>
                      <a:r>
                        <a:rPr lang="es-ES_tradnl" sz="1400" b="1" i="0" u="none" strike="noStrike" dirty="0" err="1">
                          <a:effectLst/>
                          <a:latin typeface="Arial"/>
                        </a:rPr>
                        <a:t>Matrix</a:t>
                      </a:r>
                      <a:endParaRPr lang="es-ES_tradnl"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FF0000"/>
                          </a:solidFill>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n-US" sz="1400" b="1" i="0" u="none" strike="noStrike" dirty="0">
                          <a:effectLst/>
                          <a:latin typeface="Arial"/>
                        </a:rPr>
                        <a:t>Spectral (FFT)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5406">
                <a:tc>
                  <a:txBody>
                    <a:bodyPr/>
                    <a:lstStyle/>
                    <a:p>
                      <a:pPr algn="l" fontAlgn="b"/>
                      <a:r>
                        <a:rPr lang="en-US" sz="1400" b="1" i="0" u="none" strike="noStrike" dirty="0">
                          <a:effectLst/>
                          <a:latin typeface="Arial"/>
                        </a:rPr>
                        <a:t>Monte Carlo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FF0000"/>
                          </a:solidFill>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
        <p:nvSpPr>
          <p:cNvPr id="14" name="Content Placeholder 2"/>
          <p:cNvSpPr txBox="1">
            <a:spLocks noGrp="1"/>
          </p:cNvSpPr>
          <p:nvPr>
            <p:ph idx="1"/>
          </p:nvPr>
        </p:nvSpPr>
        <p:spPr bwMode="auto">
          <a:xfrm>
            <a:off x="1249181" y="1457960"/>
            <a:ext cx="864099" cy="6756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eaLnBrk="0" hangingPunct="0">
              <a:spcBef>
                <a:spcPct val="20000"/>
              </a:spcBef>
              <a:buClr>
                <a:srgbClr val="000080"/>
              </a:buClr>
              <a:buSzPct val="85000"/>
              <a:buNone/>
              <a:defRPr/>
            </a:pPr>
            <a:r>
              <a:rPr lang="en-US" sz="2600" dirty="0" smtClean="0">
                <a:cs typeface="Calibri"/>
              </a:rPr>
              <a:t>Apps</a:t>
            </a:r>
            <a:endParaRPr lang="en-US" sz="2600" dirty="0">
              <a:cs typeface="Calibri"/>
            </a:endParaRPr>
          </a:p>
        </p:txBody>
      </p:sp>
      <p:sp>
        <p:nvSpPr>
          <p:cNvPr id="16" name="Content Placeholder 2"/>
          <p:cNvSpPr txBox="1">
            <a:spLocks/>
          </p:cNvSpPr>
          <p:nvPr/>
        </p:nvSpPr>
        <p:spPr bwMode="auto">
          <a:xfrm>
            <a:off x="202701" y="2707640"/>
            <a:ext cx="1341619" cy="3708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spcBef>
                <a:spcPct val="20000"/>
              </a:spcBef>
              <a:buFont typeface="Wingdings" charset="2"/>
              <a:buNone/>
              <a:defRPr/>
            </a:pPr>
            <a:r>
              <a:rPr lang="en-US" sz="2600" dirty="0" smtClean="0">
                <a:cs typeface="Calibri"/>
              </a:rPr>
              <a:t>Patterns</a:t>
            </a:r>
            <a:endParaRPr lang="en-US" sz="2600" dirty="0">
              <a:cs typeface="Calibri"/>
            </a:endParaRPr>
          </a:p>
        </p:txBody>
      </p:sp>
      <p:sp>
        <p:nvSpPr>
          <p:cNvPr id="8"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1030931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1" y="50800"/>
            <a:ext cx="7112000" cy="1137920"/>
          </a:xfrm>
        </p:spPr>
        <p:txBody>
          <a:bodyPr/>
          <a:lstStyle/>
          <a:p>
            <a:r>
              <a:rPr lang="en-US" dirty="0" smtClean="0"/>
              <a:t>Computational Characteristics</a:t>
            </a:r>
            <a:br>
              <a:rPr lang="en-US" dirty="0" smtClean="0"/>
            </a:br>
            <a:r>
              <a:rPr lang="en-US" dirty="0" smtClean="0"/>
              <a:t>of Cluster/Cloud Applications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24561697"/>
              </p:ext>
            </p:extLst>
          </p:nvPr>
        </p:nvGraphicFramePr>
        <p:xfrm>
          <a:off x="202701" y="1457960"/>
          <a:ext cx="8724741" cy="5012424"/>
        </p:xfrm>
        <a:graphic>
          <a:graphicData uri="http://schemas.openxmlformats.org/drawingml/2006/table">
            <a:tbl>
              <a:tblPr/>
              <a:tblGrid>
                <a:gridCol w="2056056"/>
                <a:gridCol w="301563"/>
                <a:gridCol w="274320"/>
                <a:gridCol w="294640"/>
                <a:gridCol w="268616"/>
                <a:gridCol w="305173"/>
                <a:gridCol w="335029"/>
                <a:gridCol w="1018703"/>
                <a:gridCol w="1041106"/>
                <a:gridCol w="1144072"/>
                <a:gridCol w="880936"/>
                <a:gridCol w="804527"/>
              </a:tblGrid>
              <a:tr h="1708434">
                <a:tc>
                  <a:txBody>
                    <a:bodyPr/>
                    <a:lstStyle/>
                    <a:p>
                      <a:pPr algn="dist" fontAlgn="auto"/>
                      <a:endParaRPr lang="nb-NO" sz="10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FFFF"/>
                    </a:solidFill>
                  </a:tcPr>
                </a:tc>
                <a:tc>
                  <a:txBody>
                    <a:bodyPr/>
                    <a:lstStyle/>
                    <a:p>
                      <a:pPr algn="l" fontAlgn="b"/>
                      <a:r>
                        <a:rPr lang="en-US" sz="1400" b="0" i="0" u="none" strike="noStrike" dirty="0" smtClean="0">
                          <a:effectLst/>
                          <a:latin typeface="Arial"/>
                        </a:rPr>
                        <a:t> Web </a:t>
                      </a:r>
                      <a:r>
                        <a:rPr lang="en-US" sz="1400" b="0" i="0" u="none" strike="noStrike" dirty="0">
                          <a:effectLst/>
                          <a:latin typeface="Arial"/>
                        </a:rPr>
                        <a:t>Search</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Social </a:t>
                      </a:r>
                      <a:r>
                        <a:rPr lang="en-US" sz="1400" b="0" i="0" u="none" strike="noStrike" dirty="0">
                          <a:effectLst/>
                          <a:latin typeface="Arial"/>
                        </a:rPr>
                        <a:t>Networks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_tradnl" sz="1400" b="0" i="0" u="none" strike="noStrike" dirty="0" smtClean="0">
                          <a:effectLst/>
                          <a:latin typeface="Arial"/>
                        </a:rPr>
                        <a:t> </a:t>
                      </a:r>
                      <a:r>
                        <a:rPr lang="es-ES_tradnl" sz="1400" b="0" i="0" u="none" strike="noStrike" dirty="0" err="1" smtClean="0">
                          <a:effectLst/>
                          <a:latin typeface="Arial"/>
                        </a:rPr>
                        <a:t>Database</a:t>
                      </a:r>
                      <a:endParaRPr lang="es-ES_tradnl"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400" b="0" i="0" u="none" strike="noStrike" dirty="0" smtClean="0">
                          <a:effectLst/>
                          <a:latin typeface="Arial"/>
                        </a:rPr>
                        <a:t>B</a:t>
                      </a:r>
                      <a:r>
                        <a:rPr lang="en-US" sz="1400" b="0" i="0" u="none" strike="noStrike" dirty="0" err="1" smtClean="0">
                          <a:effectLst/>
                          <a:latin typeface="Arial"/>
                        </a:rPr>
                        <a:t>i</a:t>
                      </a:r>
                      <a:r>
                        <a:rPr lang="de-DE" sz="1400" b="0" i="0" u="none" strike="noStrike" dirty="0" err="1" smtClean="0">
                          <a:effectLst/>
                          <a:latin typeface="Arial"/>
                        </a:rPr>
                        <a:t>g</a:t>
                      </a:r>
                      <a:r>
                        <a:rPr lang="de-DE" sz="1400" b="0" i="0" u="none" strike="noStrike" baseline="0" dirty="0" smtClean="0">
                          <a:effectLst/>
                          <a:latin typeface="Arial"/>
                        </a:rPr>
                        <a:t> Data </a:t>
                      </a:r>
                      <a:r>
                        <a:rPr lang="de-DE" sz="1400" b="0" i="0" u="none" strike="noStrike" baseline="0" dirty="0" err="1" smtClean="0">
                          <a:effectLst/>
                          <a:latin typeface="Arial"/>
                        </a:rPr>
                        <a:t>Analytics</a:t>
                      </a:r>
                      <a:endParaRPr lang="de-DE"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HPC</a:t>
                      </a:r>
                      <a:endParaRPr lang="en-US"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a:t>
                      </a:r>
                      <a:r>
                        <a:rPr lang="hu-HU" sz="1400" b="0" i="0" u="none" strike="noStrike" dirty="0" smtClean="0">
                          <a:effectLst/>
                          <a:latin typeface="Arial"/>
                        </a:rPr>
                        <a:t>Genomics</a:t>
                      </a:r>
                      <a:endParaRPr lang="hu-HU"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smtClean="0">
                          <a:effectLst/>
                          <a:latin typeface="Arial"/>
                        </a:rPr>
                        <a:t>UAV &amp; Wearable</a:t>
                      </a:r>
                      <a:r>
                        <a:rPr lang="en-US" sz="1400" b="0" i="0" u="none" strike="noStrike" dirty="0">
                          <a:effectLst/>
                          <a:latin typeface="Arial"/>
                        </a:rPr>
                        <a:t/>
                      </a:r>
                      <a:br>
                        <a:rPr lang="en-US" sz="1400" b="0" i="0" u="none" strike="noStrike" dirty="0">
                          <a:effectLst/>
                          <a:latin typeface="Arial"/>
                        </a:rPr>
                      </a:br>
                      <a:r>
                        <a:rPr lang="en-US" sz="1400" b="0" i="0" u="none" strike="noStrike" dirty="0">
                          <a:effectLst/>
                          <a:latin typeface="Arial"/>
                        </a:rPr>
                        <a:t> Vision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effectLst/>
                          <a:latin typeface="+mn-lt"/>
                        </a:rPr>
                        <a:t>Big</a:t>
                      </a:r>
                      <a:r>
                        <a:rPr lang="en-US" sz="1400" b="0" i="0" u="none" strike="noStrike" baseline="0" dirty="0" smtClean="0">
                          <a:effectLst/>
                          <a:latin typeface="+mn-lt"/>
                        </a:rPr>
                        <a:t> Data </a:t>
                      </a:r>
                      <a:r>
                        <a:rPr lang="en-US" sz="1400" b="0" i="0" u="none" strike="noStrike" dirty="0" smtClean="0">
                          <a:effectLst/>
                          <a:latin typeface="+mn-lt"/>
                        </a:rPr>
                        <a:t>Multimedia</a:t>
                      </a:r>
                      <a:endParaRPr lang="en-US" sz="1400" b="0" i="0" u="none" strike="noStrike" dirty="0">
                        <a:effectLst/>
                        <a:latin typeface="+mn-lt"/>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effectLst/>
                          <a:latin typeface="Arial"/>
                        </a:rPr>
                        <a:t>Advertising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Arial"/>
                        </a:rPr>
                        <a:t>Finance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Arial"/>
                        </a:rPr>
                        <a:t>Visual-</a:t>
                      </a:r>
                      <a:br>
                        <a:rPr lang="en-US" sz="1400" b="0" i="0" u="none" strike="noStrike" dirty="0">
                          <a:effectLst/>
                          <a:latin typeface="Arial"/>
                        </a:rPr>
                      </a:br>
                      <a:r>
                        <a:rPr lang="en-US" sz="1400" b="0" i="0" u="none" strike="noStrike" dirty="0" err="1">
                          <a:effectLst/>
                          <a:latin typeface="Arial"/>
                        </a:rPr>
                        <a:t>ization</a:t>
                      </a:r>
                      <a:endParaRPr lang="en-US" sz="1400" b="0"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382">
                <a:tc>
                  <a:txBody>
                    <a:bodyPr/>
                    <a:lstStyle/>
                    <a:p>
                      <a:pPr algn="l" fontAlgn="b"/>
                      <a:r>
                        <a:rPr lang="en-US" sz="1400" b="1" i="0" u="none" strike="noStrike" dirty="0">
                          <a:effectLst/>
                          <a:latin typeface="Arial"/>
                        </a:rPr>
                        <a:t>Graph Algorithms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r>
              <a:tr h="252382">
                <a:tc>
                  <a:txBody>
                    <a:bodyPr/>
                    <a:lstStyle/>
                    <a:p>
                      <a:pPr algn="l" fontAlgn="b"/>
                      <a:r>
                        <a:rPr lang="en-US" sz="1400" b="1" i="0" u="none" strike="noStrike" dirty="0">
                          <a:effectLst/>
                          <a:latin typeface="Arial"/>
                        </a:rPr>
                        <a:t>Graphical Models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Backtrack / B&amp;B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Finite State </a:t>
                      </a:r>
                      <a:r>
                        <a:rPr lang="de-DE" sz="1400" b="1" i="0" u="none" strike="noStrike" dirty="0" smtClean="0">
                          <a:effectLst/>
                          <a:latin typeface="Arial"/>
                        </a:rPr>
                        <a:t>Machines</a:t>
                      </a:r>
                      <a:endParaRPr lang="de-DE"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smtClean="0">
                          <a:effectLst/>
                          <a:latin typeface="Verdana"/>
                        </a:rPr>
                        <a:t> </a:t>
                      </a:r>
                      <a:endParaRPr lang="en-US" sz="1000" b="0" i="0" u="none" strike="noStrike" dirty="0">
                        <a:effectLst/>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nl-NL" sz="1400" b="1" i="0" u="none" strike="noStrike" kern="1200" dirty="0">
                          <a:solidFill>
                            <a:schemeClr val="tx1"/>
                          </a:solidFill>
                          <a:effectLst/>
                          <a:latin typeface="Arial"/>
                          <a:ea typeface="+mn-ea"/>
                          <a:cs typeface="+mn-cs"/>
                        </a:rPr>
                        <a:t>Circuits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n-US" sz="1400" b="1" i="0" u="none" strike="noStrike" dirty="0">
                          <a:effectLst/>
                          <a:latin typeface="Arial"/>
                        </a:rPr>
                        <a:t>Dynamic </a:t>
                      </a:r>
                      <a:r>
                        <a:rPr lang="en-US" sz="1400" b="1" i="0" u="none" strike="noStrike" dirty="0" smtClean="0">
                          <a:effectLst/>
                          <a:latin typeface="Arial"/>
                        </a:rPr>
                        <a:t>Programming</a:t>
                      </a:r>
                      <a:endParaRPr lang="en-US"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n-US" sz="1400" b="1" i="0" u="none" strike="noStrike" dirty="0">
                          <a:effectLst/>
                          <a:latin typeface="Arial"/>
                        </a:rPr>
                        <a:t>N-Body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Unstructured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a-DK" sz="1400" b="1" i="0" u="none" strike="noStrike" dirty="0">
                          <a:effectLst/>
                          <a:latin typeface="Arial"/>
                        </a:rPr>
                        <a:t>Dense Matrix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s-ES_tradnl" sz="1400" b="1" i="0" u="none" strike="noStrike" dirty="0" err="1">
                          <a:effectLst/>
                          <a:latin typeface="Arial"/>
                        </a:rPr>
                        <a:t>Sparse</a:t>
                      </a:r>
                      <a:r>
                        <a:rPr lang="es-ES_tradnl" sz="1400" b="1" i="0" u="none" strike="noStrike" dirty="0">
                          <a:effectLst/>
                          <a:latin typeface="Arial"/>
                        </a:rPr>
                        <a:t> </a:t>
                      </a:r>
                      <a:r>
                        <a:rPr lang="es-ES_tradnl" sz="1400" b="1" i="0" u="none" strike="noStrike" dirty="0" err="1">
                          <a:effectLst/>
                          <a:latin typeface="Arial"/>
                        </a:rPr>
                        <a:t>Matrix</a:t>
                      </a:r>
                      <a:endParaRPr lang="es-ES_tradnl"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FF0000"/>
                          </a:solidFill>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Spectral (FFT)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75406">
                <a:tc>
                  <a:txBody>
                    <a:bodyPr/>
                    <a:lstStyle/>
                    <a:p>
                      <a:pPr algn="l" fontAlgn="b"/>
                      <a:r>
                        <a:rPr lang="en-US" sz="1400" b="1" i="0" u="none" strike="noStrike" dirty="0">
                          <a:effectLst/>
                          <a:latin typeface="Arial"/>
                        </a:rPr>
                        <a:t>Monte Carlo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FF0000"/>
                          </a:solidFill>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Content Placeholder 2"/>
          <p:cNvSpPr txBox="1">
            <a:spLocks noGrp="1"/>
          </p:cNvSpPr>
          <p:nvPr>
            <p:ph idx="1"/>
          </p:nvPr>
        </p:nvSpPr>
        <p:spPr bwMode="auto">
          <a:xfrm>
            <a:off x="1249181" y="1457960"/>
            <a:ext cx="864099" cy="6756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eaLnBrk="0" hangingPunct="0">
              <a:spcBef>
                <a:spcPct val="20000"/>
              </a:spcBef>
              <a:buClr>
                <a:srgbClr val="000080"/>
              </a:buClr>
              <a:buSzPct val="85000"/>
              <a:buNone/>
              <a:defRPr/>
            </a:pPr>
            <a:r>
              <a:rPr lang="en-US" sz="2600" dirty="0" smtClean="0">
                <a:cs typeface="Calibri"/>
              </a:rPr>
              <a:t>Apps</a:t>
            </a:r>
            <a:endParaRPr lang="en-US" sz="2600" dirty="0">
              <a:cs typeface="Calibri"/>
            </a:endParaRPr>
          </a:p>
        </p:txBody>
      </p:sp>
      <p:sp>
        <p:nvSpPr>
          <p:cNvPr id="16" name="Content Placeholder 2"/>
          <p:cNvSpPr txBox="1">
            <a:spLocks/>
          </p:cNvSpPr>
          <p:nvPr/>
        </p:nvSpPr>
        <p:spPr bwMode="auto">
          <a:xfrm>
            <a:off x="202701" y="2707640"/>
            <a:ext cx="1341619" cy="3708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spcBef>
                <a:spcPct val="20000"/>
              </a:spcBef>
              <a:buFont typeface="Wingdings" charset="2"/>
              <a:buNone/>
              <a:defRPr/>
            </a:pPr>
            <a:r>
              <a:rPr lang="en-US" sz="2600" dirty="0" smtClean="0">
                <a:cs typeface="Calibri"/>
              </a:rPr>
              <a:t>Patterns</a:t>
            </a:r>
            <a:endParaRPr lang="en-US" sz="2600" dirty="0">
              <a:cs typeface="Calibri"/>
            </a:endParaRPr>
          </a:p>
        </p:txBody>
      </p:sp>
      <p:sp>
        <p:nvSpPr>
          <p:cNvPr id="5" name="Rectangle 4"/>
          <p:cNvSpPr/>
          <p:nvPr/>
        </p:nvSpPr>
        <p:spPr bwMode="auto">
          <a:xfrm>
            <a:off x="4066622" y="2529840"/>
            <a:ext cx="4056293" cy="637622"/>
          </a:xfrm>
          <a:prstGeom prst="rect">
            <a:avLst/>
          </a:prstGeom>
          <a:noFill/>
          <a:ln w="38100">
            <a:solidFill>
              <a:srgbClr val="1B338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Calibri"/>
              <a:ea typeface="ＭＳ Ｐゴシック" pitchFamily="18" charset="-128"/>
              <a:cs typeface="Calibri"/>
            </a:endParaRPr>
          </a:p>
        </p:txBody>
      </p:sp>
      <p:sp>
        <p:nvSpPr>
          <p:cNvPr id="7"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4035127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of Application Characteristics</a:t>
            </a:r>
            <a:endParaRPr lang="en-US" dirty="0"/>
          </a:p>
        </p:txBody>
      </p:sp>
      <p:sp>
        <p:nvSpPr>
          <p:cNvPr id="4" name="Content Placeholder 3"/>
          <p:cNvSpPr>
            <a:spLocks noGrp="1"/>
          </p:cNvSpPr>
          <p:nvPr>
            <p:ph idx="1"/>
          </p:nvPr>
        </p:nvSpPr>
        <p:spPr>
          <a:xfrm>
            <a:off x="455613" y="990601"/>
            <a:ext cx="8226425" cy="2433319"/>
          </a:xfrm>
        </p:spPr>
        <p:txBody>
          <a:bodyPr/>
          <a:lstStyle/>
          <a:p>
            <a:r>
              <a:rPr lang="en-US" dirty="0" smtClean="0"/>
              <a:t>High growth / high economic impact areas</a:t>
            </a:r>
          </a:p>
          <a:p>
            <a:r>
              <a:rPr lang="en-US" dirty="0" smtClean="0"/>
              <a:t>Common Characteristics:</a:t>
            </a:r>
          </a:p>
          <a:p>
            <a:pPr lvl="1"/>
            <a:r>
              <a:rPr lang="en-US" dirty="0" smtClean="0"/>
              <a:t>Big data (&gt;= Petabytes of data per day)</a:t>
            </a:r>
          </a:p>
          <a:p>
            <a:pPr lvl="1"/>
            <a:r>
              <a:rPr lang="en-US" dirty="0" smtClean="0"/>
              <a:t>Low </a:t>
            </a:r>
            <a:r>
              <a:rPr lang="en-US" dirty="0"/>
              <a:t>latency (~ &lt;1ms</a:t>
            </a:r>
            <a:r>
              <a:rPr lang="en-US" dirty="0" smtClean="0"/>
              <a:t>)</a:t>
            </a:r>
          </a:p>
          <a:p>
            <a:pPr lvl="1"/>
            <a:r>
              <a:rPr lang="en-US" dirty="0" smtClean="0"/>
              <a:t>Streaming real-time computation</a:t>
            </a:r>
          </a:p>
          <a:p>
            <a:r>
              <a:rPr lang="en-US" dirty="0" smtClean="0"/>
              <a:t>Sound Familiar?</a:t>
            </a:r>
          </a:p>
        </p:txBody>
      </p:sp>
      <p:pic>
        <p:nvPicPr>
          <p:cNvPr id="5" name="Picture 4" descr="Firebox_on_a_steam_train.jpg"/>
          <p:cNvPicPr>
            <a:picLocks noChangeAspect="1"/>
          </p:cNvPicPr>
          <p:nvPr/>
        </p:nvPicPr>
        <p:blipFill>
          <a:blip r:embed="rId3"/>
          <a:stretch>
            <a:fillRect/>
          </a:stretch>
        </p:blipFill>
        <p:spPr>
          <a:xfrm>
            <a:off x="2580639" y="4206240"/>
            <a:ext cx="3440853" cy="2580640"/>
          </a:xfrm>
          <a:prstGeom prst="rect">
            <a:avLst/>
          </a:prstGeom>
          <a:effectLst>
            <a:glow rad="101600">
              <a:srgbClr val="FF0000">
                <a:alpha val="75000"/>
              </a:srgbClr>
            </a:glow>
          </a:effectLst>
        </p:spPr>
      </p:pic>
      <p:sp>
        <p:nvSpPr>
          <p:cNvPr id="6" name="Content Placeholder 3"/>
          <p:cNvSpPr txBox="1">
            <a:spLocks/>
          </p:cNvSpPr>
          <p:nvPr/>
        </p:nvSpPr>
        <p:spPr bwMode="auto">
          <a:xfrm>
            <a:off x="3432493" y="3520441"/>
            <a:ext cx="1982787" cy="726439"/>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buNone/>
            </a:pPr>
            <a:r>
              <a:rPr lang="en-US" sz="3600" b="1" dirty="0" err="1" smtClean="0">
                <a:solidFill>
                  <a:srgbClr val="B70505"/>
                </a:solidFill>
              </a:rPr>
              <a:t>FireBox</a:t>
            </a:r>
            <a:r>
              <a:rPr lang="en-US" sz="3600" b="1" dirty="0" smtClean="0">
                <a:solidFill>
                  <a:srgbClr val="B70505"/>
                </a:solidFill>
              </a:rPr>
              <a:t>!</a:t>
            </a:r>
          </a:p>
        </p:txBody>
      </p:sp>
    </p:spTree>
    <p:extLst>
      <p:ext uri="{BB962C8B-B14F-4D97-AF65-F5344CB8AC3E}">
        <p14:creationId xmlns:p14="http://schemas.microsoft.com/office/powerpoint/2010/main" val="390423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Formula	</a:t>
            </a:r>
            <a:endParaRPr lang="en-US" dirty="0"/>
          </a:p>
        </p:txBody>
      </p:sp>
      <p:sp>
        <p:nvSpPr>
          <p:cNvPr id="5" name="Content Placeholder 4"/>
          <p:cNvSpPr>
            <a:spLocks noGrp="1"/>
          </p:cNvSpPr>
          <p:nvPr>
            <p:ph idx="1"/>
          </p:nvPr>
        </p:nvSpPr>
        <p:spPr/>
        <p:txBody>
          <a:bodyPr/>
          <a:lstStyle/>
          <a:p>
            <a:r>
              <a:rPr lang="en-US" sz="2400" dirty="0" smtClean="0"/>
              <a:t>Identify </a:t>
            </a:r>
            <a:r>
              <a:rPr lang="en-US" sz="2400" b="1" dirty="0" smtClean="0"/>
              <a:t>key growth areas </a:t>
            </a:r>
            <a:r>
              <a:rPr lang="en-US" sz="2400" dirty="0" smtClean="0"/>
              <a:t>for industry at large and especially our sponsors</a:t>
            </a:r>
          </a:p>
          <a:p>
            <a:r>
              <a:rPr lang="en-US" sz="2400" dirty="0" smtClean="0"/>
              <a:t>Identify </a:t>
            </a:r>
            <a:r>
              <a:rPr lang="en-US" sz="2400" b="1" dirty="0" smtClean="0"/>
              <a:t>key applications </a:t>
            </a:r>
            <a:r>
              <a:rPr lang="en-US" sz="2400" dirty="0" smtClean="0"/>
              <a:t>in these growth areas </a:t>
            </a:r>
          </a:p>
          <a:p>
            <a:r>
              <a:rPr lang="en-US" sz="2400" dirty="0" smtClean="0"/>
              <a:t>Apply a </a:t>
            </a:r>
            <a:r>
              <a:rPr lang="en-US" sz="2400" b="1" dirty="0" smtClean="0"/>
              <a:t>patterns-oriented approach </a:t>
            </a:r>
            <a:r>
              <a:rPr lang="en-US" sz="2400" dirty="0" smtClean="0"/>
              <a:t>with SEJITS to create a supportive software environment to map these applications onto commercial and our own hardware</a:t>
            </a:r>
          </a:p>
          <a:p>
            <a:endParaRPr lang="en-US" sz="2400" dirty="0"/>
          </a:p>
          <a:p>
            <a:endParaRPr lang="en-US" sz="2400" dirty="0"/>
          </a:p>
          <a:p>
            <a:r>
              <a:rPr lang="en-US" sz="2400" dirty="0" smtClean="0"/>
              <a:t>That worked really well in Par Lab for mobile and laptop apps, let’s try that again</a:t>
            </a:r>
          </a:p>
          <a:p>
            <a:r>
              <a:rPr lang="en-US" sz="2400" dirty="0" smtClean="0"/>
              <a:t>This time, let’s focus on low-latency applications in clusters (1-20 servers) / clouds (~200) / datacenters (~2000)</a:t>
            </a:r>
          </a:p>
          <a:p>
            <a:r>
              <a:rPr lang="en-US" sz="2400" dirty="0" smtClean="0"/>
              <a:t>We’d like sponsor </a:t>
            </a:r>
            <a:r>
              <a:rPr lang="en-US" sz="2400" b="1" dirty="0" smtClean="0"/>
              <a:t>feedback</a:t>
            </a:r>
            <a:r>
              <a:rPr lang="en-US" sz="2400" dirty="0" smtClean="0"/>
              <a:t> on these applications …</a:t>
            </a:r>
          </a:p>
        </p:txBody>
      </p:sp>
      <p:sp>
        <p:nvSpPr>
          <p:cNvPr id="6"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8745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74" y="145136"/>
            <a:ext cx="7162800" cy="914400"/>
          </a:xfrm>
        </p:spPr>
        <p:txBody>
          <a:bodyPr/>
          <a:lstStyle/>
          <a:p>
            <a:r>
              <a:rPr lang="en-US" sz="3600" dirty="0" smtClean="0"/>
              <a:t>Conclusions</a:t>
            </a:r>
            <a:endParaRPr lang="en-US" sz="3600" dirty="0"/>
          </a:p>
        </p:txBody>
      </p:sp>
      <p:sp>
        <p:nvSpPr>
          <p:cNvPr id="7"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
        <p:nvSpPr>
          <p:cNvPr id="12" name="Content Placeholder 2"/>
          <p:cNvSpPr txBox="1">
            <a:spLocks noGrp="1"/>
          </p:cNvSpPr>
          <p:nvPr>
            <p:ph idx="1"/>
          </p:nvPr>
        </p:nvSpPr>
        <p:spPr bwMode="auto">
          <a:xfrm>
            <a:off x="202701" y="1315720"/>
            <a:ext cx="8697459" cy="5341248"/>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eaLnBrk="0" hangingPunct="0">
              <a:spcBef>
                <a:spcPct val="20000"/>
              </a:spcBef>
              <a:buClr>
                <a:srgbClr val="000080"/>
              </a:buClr>
              <a:buSzPct val="85000"/>
              <a:defRPr/>
            </a:pPr>
            <a:r>
              <a:rPr lang="en-US" sz="2600" b="1" dirty="0" smtClean="0">
                <a:cs typeface="Calibri"/>
              </a:rPr>
              <a:t>Formula</a:t>
            </a:r>
            <a:r>
              <a:rPr lang="en-US" sz="2600" dirty="0" smtClean="0">
                <a:cs typeface="Calibri"/>
              </a:rPr>
              <a:t> for application-driven research: </a:t>
            </a:r>
          </a:p>
          <a:p>
            <a:pPr lvl="1">
              <a:spcBef>
                <a:spcPct val="20000"/>
              </a:spcBef>
              <a:buClr>
                <a:srgbClr val="000080"/>
              </a:buClr>
              <a:buSzPct val="85000"/>
              <a:defRPr/>
            </a:pPr>
            <a:r>
              <a:rPr lang="en-US" sz="2200" dirty="0" smtClean="0">
                <a:cs typeface="Calibri"/>
              </a:rPr>
              <a:t>identify key growth areas</a:t>
            </a:r>
          </a:p>
          <a:p>
            <a:pPr marL="455613" lvl="1" indent="0">
              <a:spcBef>
                <a:spcPct val="20000"/>
              </a:spcBef>
              <a:buClr>
                <a:srgbClr val="000080"/>
              </a:buClr>
              <a:buSzPct val="85000"/>
              <a:buNone/>
              <a:defRPr/>
            </a:pPr>
            <a:r>
              <a:rPr lang="en-US" sz="2200" dirty="0" smtClean="0">
                <a:solidFill>
                  <a:srgbClr val="B70505"/>
                </a:solidFill>
                <a:cs typeface="Calibri"/>
              </a:rPr>
              <a:t>    UAVs, wearable computing, big data analytics, finance, advertising</a:t>
            </a:r>
          </a:p>
          <a:p>
            <a:pPr lvl="1">
              <a:spcBef>
                <a:spcPct val="20000"/>
              </a:spcBef>
              <a:buClr>
                <a:srgbClr val="000080"/>
              </a:buClr>
              <a:buSzPct val="85000"/>
              <a:defRPr/>
            </a:pPr>
            <a:r>
              <a:rPr lang="en-US" sz="2200" dirty="0">
                <a:cs typeface="Calibri"/>
              </a:rPr>
              <a:t>m</a:t>
            </a:r>
            <a:r>
              <a:rPr lang="en-US" sz="2200" dirty="0" smtClean="0">
                <a:cs typeface="Calibri"/>
              </a:rPr>
              <a:t>ap these growth areas and their applications to computational patterns</a:t>
            </a:r>
          </a:p>
          <a:p>
            <a:pPr marL="455613" lvl="1" indent="0">
              <a:spcBef>
                <a:spcPct val="20000"/>
              </a:spcBef>
              <a:buClr>
                <a:srgbClr val="000080"/>
              </a:buClr>
              <a:buSzPct val="85000"/>
              <a:buNone/>
              <a:defRPr/>
            </a:pPr>
            <a:r>
              <a:rPr lang="en-US" sz="2200" dirty="0" smtClean="0">
                <a:solidFill>
                  <a:srgbClr val="B70505"/>
                </a:solidFill>
                <a:cs typeface="Calibri"/>
              </a:rPr>
              <a:t>    FFT, dense, sparse, </a:t>
            </a:r>
            <a:r>
              <a:rPr lang="en-US" sz="2200" dirty="0" err="1" smtClean="0">
                <a:solidFill>
                  <a:srgbClr val="B70505"/>
                </a:solidFill>
                <a:cs typeface="Calibri"/>
              </a:rPr>
              <a:t>monte</a:t>
            </a:r>
            <a:r>
              <a:rPr lang="en-US" sz="2200" dirty="0" smtClean="0">
                <a:solidFill>
                  <a:srgbClr val="B70505"/>
                </a:solidFill>
                <a:cs typeface="Calibri"/>
              </a:rPr>
              <a:t> </a:t>
            </a:r>
            <a:r>
              <a:rPr lang="en-US" sz="2200" dirty="0" err="1" smtClean="0">
                <a:solidFill>
                  <a:srgbClr val="B70505"/>
                </a:solidFill>
                <a:cs typeface="Calibri"/>
              </a:rPr>
              <a:t>carlo</a:t>
            </a:r>
            <a:r>
              <a:rPr lang="en-US" sz="2200" dirty="0" smtClean="0">
                <a:solidFill>
                  <a:srgbClr val="B70505"/>
                </a:solidFill>
                <a:cs typeface="Calibri"/>
              </a:rPr>
              <a:t>, </a:t>
            </a:r>
            <a:r>
              <a:rPr lang="en-US" sz="2200" dirty="0" err="1" smtClean="0">
                <a:solidFill>
                  <a:srgbClr val="B70505"/>
                </a:solidFill>
                <a:cs typeface="Calibri"/>
              </a:rPr>
              <a:t>etc</a:t>
            </a:r>
            <a:endParaRPr lang="en-US" sz="2200" dirty="0" smtClean="0">
              <a:solidFill>
                <a:srgbClr val="B70505"/>
              </a:solidFill>
              <a:cs typeface="Calibri"/>
            </a:endParaRPr>
          </a:p>
          <a:p>
            <a:pPr lvl="1">
              <a:spcBef>
                <a:spcPct val="20000"/>
              </a:spcBef>
              <a:buClr>
                <a:srgbClr val="000080"/>
              </a:buClr>
              <a:buSzPct val="85000"/>
              <a:defRPr/>
            </a:pPr>
            <a:r>
              <a:rPr lang="en-US" sz="2200" dirty="0" smtClean="0">
                <a:cs typeface="Calibri"/>
              </a:rPr>
              <a:t>drill down to specific applications, build flexible and efficient pattern frameworks (e.g. SEJITS)</a:t>
            </a:r>
          </a:p>
          <a:p>
            <a:pPr marL="455613" lvl="1" indent="0">
              <a:spcBef>
                <a:spcPct val="20000"/>
              </a:spcBef>
              <a:buClr>
                <a:srgbClr val="000080"/>
              </a:buClr>
              <a:buSzPct val="85000"/>
              <a:buNone/>
              <a:defRPr/>
            </a:pPr>
            <a:r>
              <a:rPr lang="en-US" sz="2200" dirty="0" smtClean="0">
                <a:solidFill>
                  <a:srgbClr val="B70505"/>
                </a:solidFill>
                <a:cs typeface="Calibri"/>
              </a:rPr>
              <a:t>    pair trading, </a:t>
            </a:r>
            <a:r>
              <a:rPr lang="en-US" sz="2200" dirty="0" err="1" smtClean="0">
                <a:solidFill>
                  <a:srgbClr val="B70505"/>
                </a:solidFill>
                <a:cs typeface="Calibri"/>
              </a:rPr>
              <a:t>PyCASP</a:t>
            </a:r>
            <a:r>
              <a:rPr lang="en-US" sz="2200" dirty="0" smtClean="0">
                <a:solidFill>
                  <a:srgbClr val="B70505"/>
                </a:solidFill>
                <a:cs typeface="Calibri"/>
              </a:rPr>
              <a:t> for multimedia, dual-use optical flow</a:t>
            </a:r>
          </a:p>
          <a:p>
            <a:pPr eaLnBrk="0" hangingPunct="0">
              <a:spcBef>
                <a:spcPct val="20000"/>
              </a:spcBef>
              <a:buClr>
                <a:srgbClr val="000080"/>
              </a:buClr>
              <a:buSzPct val="85000"/>
              <a:defRPr/>
            </a:pPr>
            <a:r>
              <a:rPr lang="en-US" sz="2600" b="1" dirty="0" smtClean="0">
                <a:cs typeface="Calibri"/>
              </a:rPr>
              <a:t>Drive</a:t>
            </a:r>
            <a:r>
              <a:rPr lang="en-US" sz="2600" dirty="0" smtClean="0">
                <a:cs typeface="Calibri"/>
              </a:rPr>
              <a:t> research on </a:t>
            </a:r>
            <a:r>
              <a:rPr lang="en-US" sz="2600" dirty="0" err="1" smtClean="0">
                <a:cs typeface="Calibri"/>
              </a:rPr>
              <a:t>FireBox</a:t>
            </a:r>
            <a:r>
              <a:rPr lang="en-US" sz="2600" dirty="0" smtClean="0">
                <a:cs typeface="Calibri"/>
              </a:rPr>
              <a:t>, hardware, and software frameworks with these applications</a:t>
            </a:r>
          </a:p>
          <a:p>
            <a:pPr eaLnBrk="0" hangingPunct="0">
              <a:spcBef>
                <a:spcPct val="20000"/>
              </a:spcBef>
              <a:buClr>
                <a:srgbClr val="000080"/>
              </a:buClr>
              <a:buSzPct val="85000"/>
              <a:defRPr/>
            </a:pPr>
            <a:r>
              <a:rPr lang="en-US" sz="2600" dirty="0" smtClean="0">
                <a:cs typeface="Calibri"/>
              </a:rPr>
              <a:t>Sounds good? (industry and DARPA, looking at you…)</a:t>
            </a:r>
            <a:endParaRPr lang="en-US" sz="2600" dirty="0">
              <a:cs typeface="Calibri"/>
            </a:endParaRPr>
          </a:p>
        </p:txBody>
      </p:sp>
    </p:spTree>
    <p:extLst>
      <p:ext uri="{BB962C8B-B14F-4D97-AF65-F5344CB8AC3E}">
        <p14:creationId xmlns:p14="http://schemas.microsoft.com/office/powerpoint/2010/main" val="8408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74" y="145136"/>
            <a:ext cx="7162800" cy="914400"/>
          </a:xfrm>
        </p:spPr>
        <p:txBody>
          <a:bodyPr/>
          <a:lstStyle/>
          <a:p>
            <a:r>
              <a:rPr lang="en-US" sz="3600" dirty="0" smtClean="0"/>
              <a:t>Extras</a:t>
            </a:r>
            <a:endParaRPr lang="en-US" sz="3600" dirty="0"/>
          </a:p>
        </p:txBody>
      </p:sp>
      <p:sp>
        <p:nvSpPr>
          <p:cNvPr id="7"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
        <p:nvSpPr>
          <p:cNvPr id="3" name="Content Placeholder 2"/>
          <p:cNvSpPr>
            <a:spLocks noGrp="1"/>
          </p:cNvSpPr>
          <p:nvPr>
            <p:ph idx="1"/>
          </p:nvPr>
        </p:nvSpPr>
        <p:spPr>
          <a:xfrm>
            <a:off x="455614" y="990601"/>
            <a:ext cx="8172998" cy="505690"/>
          </a:xfrm>
        </p:spPr>
        <p:txBody>
          <a:bodyPr/>
          <a:lstStyle/>
          <a:p>
            <a:r>
              <a:rPr lang="en-US" dirty="0" smtClean="0"/>
              <a:t> </a:t>
            </a:r>
            <a:endParaRPr lang="en-US" dirty="0"/>
          </a:p>
        </p:txBody>
      </p:sp>
      <p:pic>
        <p:nvPicPr>
          <p:cNvPr id="6" name="Picture 5"/>
          <p:cNvPicPr>
            <a:picLocks noChangeAspect="1"/>
          </p:cNvPicPr>
          <p:nvPr/>
        </p:nvPicPr>
        <p:blipFill>
          <a:blip r:embed="rId3"/>
          <a:stretch>
            <a:fillRect/>
          </a:stretch>
        </p:blipFill>
        <p:spPr>
          <a:xfrm>
            <a:off x="2680162" y="3629725"/>
            <a:ext cx="3870267" cy="2521000"/>
          </a:xfrm>
          <a:prstGeom prst="rect">
            <a:avLst/>
          </a:prstGeom>
        </p:spPr>
      </p:pic>
    </p:spTree>
    <p:extLst>
      <p:ext uri="{BB962C8B-B14F-4D97-AF65-F5344CB8AC3E}">
        <p14:creationId xmlns:p14="http://schemas.microsoft.com/office/powerpoint/2010/main" val="2533934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Online Advertising Ecosystem</a:t>
            </a:r>
            <a:endParaRPr lang="en-US" sz="3600" dirty="0"/>
          </a:p>
        </p:txBody>
      </p:sp>
      <p:sp>
        <p:nvSpPr>
          <p:cNvPr id="7"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
        <p:nvSpPr>
          <p:cNvPr id="4" name="TextBox 3"/>
          <p:cNvSpPr txBox="1"/>
          <p:nvPr/>
        </p:nvSpPr>
        <p:spPr>
          <a:xfrm>
            <a:off x="3043800" y="755980"/>
            <a:ext cx="184666" cy="461665"/>
          </a:xfrm>
          <a:prstGeom prst="rect">
            <a:avLst/>
          </a:prstGeom>
          <a:noFill/>
        </p:spPr>
        <p:txBody>
          <a:bodyPr wrap="none" rtlCol="0">
            <a:spAutoFit/>
          </a:bodyPr>
          <a:lstStyle/>
          <a:p>
            <a:endParaRPr lang="en-US" dirty="0" smtClean="0">
              <a:latin typeface="Calibri"/>
              <a:cs typeface="Calibri"/>
            </a:endParaRPr>
          </a:p>
        </p:txBody>
      </p:sp>
      <p:pic>
        <p:nvPicPr>
          <p:cNvPr id="8" name="Picture 7" descr="lumascape_display_a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55" y="709872"/>
            <a:ext cx="7649817" cy="5737363"/>
          </a:xfrm>
          <a:prstGeom prst="rect">
            <a:avLst/>
          </a:prstGeom>
        </p:spPr>
      </p:pic>
      <p:sp>
        <p:nvSpPr>
          <p:cNvPr id="6" name="Rounded Rectangle 5"/>
          <p:cNvSpPr/>
          <p:nvPr/>
        </p:nvSpPr>
        <p:spPr bwMode="auto">
          <a:xfrm>
            <a:off x="6959598" y="2641597"/>
            <a:ext cx="982134" cy="355598"/>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rgbClr val="000090">
                    <a:alpha val="79000"/>
                  </a:srgbClr>
                </a:solidFill>
                <a:latin typeface="Calibri"/>
                <a:ea typeface="ＭＳ Ｐゴシック" pitchFamily="18" charset="-128"/>
                <a:cs typeface="Calibri"/>
              </a:rPr>
              <a:t>Supply Side Platform</a:t>
            </a:r>
          </a:p>
        </p:txBody>
      </p:sp>
      <p:sp>
        <p:nvSpPr>
          <p:cNvPr id="9" name="Rounded Rectangle 8"/>
          <p:cNvSpPr/>
          <p:nvPr/>
        </p:nvSpPr>
        <p:spPr bwMode="auto">
          <a:xfrm>
            <a:off x="5571071" y="3708398"/>
            <a:ext cx="1168402" cy="491069"/>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rgbClr val="FF0000">
                    <a:alpha val="60000"/>
                  </a:srgbClr>
                </a:solidFill>
                <a:latin typeface="Calibri"/>
                <a:ea typeface="ＭＳ Ｐゴシック" pitchFamily="18" charset="-128"/>
                <a:cs typeface="Calibri"/>
              </a:rPr>
              <a:t>Audience </a:t>
            </a:r>
            <a:r>
              <a:rPr lang="en-US" sz="1200" dirty="0" smtClean="0">
                <a:solidFill>
                  <a:srgbClr val="FF0000">
                    <a:alpha val="79000"/>
                  </a:srgbClr>
                </a:solidFill>
                <a:latin typeface="Calibri"/>
                <a:ea typeface="ＭＳ Ｐゴシック" pitchFamily="18" charset="-128"/>
                <a:cs typeface="Calibri"/>
              </a:rPr>
              <a:t>Management</a:t>
            </a:r>
            <a:r>
              <a:rPr lang="en-US" sz="1200" dirty="0" smtClean="0">
                <a:solidFill>
                  <a:srgbClr val="FF0000">
                    <a:alpha val="60000"/>
                  </a:srgbClr>
                </a:solidFill>
                <a:latin typeface="Calibri"/>
                <a:ea typeface="ＭＳ Ｐゴシック" pitchFamily="18" charset="-128"/>
                <a:cs typeface="Calibri"/>
              </a:rPr>
              <a:t> Platform</a:t>
            </a:r>
          </a:p>
        </p:txBody>
      </p:sp>
      <p:sp>
        <p:nvSpPr>
          <p:cNvPr id="10" name="Rounded Rectangle 9"/>
          <p:cNvSpPr/>
          <p:nvPr/>
        </p:nvSpPr>
        <p:spPr bwMode="auto">
          <a:xfrm>
            <a:off x="4165632" y="3860798"/>
            <a:ext cx="1168402" cy="491069"/>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rgbClr val="000090">
                    <a:alpha val="79000"/>
                  </a:srgbClr>
                </a:solidFill>
                <a:latin typeface="Calibri"/>
                <a:ea typeface="ＭＳ Ｐゴシック" pitchFamily="18" charset="-128"/>
                <a:cs typeface="Calibri"/>
              </a:rPr>
              <a:t>Data Management Platform</a:t>
            </a:r>
          </a:p>
        </p:txBody>
      </p:sp>
      <p:sp>
        <p:nvSpPr>
          <p:cNvPr id="11" name="Rounded Rectangle 10"/>
          <p:cNvSpPr/>
          <p:nvPr/>
        </p:nvSpPr>
        <p:spPr bwMode="auto">
          <a:xfrm>
            <a:off x="3200455" y="1286974"/>
            <a:ext cx="1168402" cy="643425"/>
          </a:xfrm>
          <a:prstGeom prst="roundRect">
            <a:avLst/>
          </a:prstGeom>
          <a:solidFill>
            <a:schemeClr val="bg2">
              <a:lumMod val="40000"/>
              <a:lumOff val="60000"/>
              <a:alpha val="98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8000">
                    <a:alpha val="80000"/>
                  </a:srgbClr>
                </a:solidFill>
                <a:latin typeface="Calibri"/>
                <a:ea typeface="ＭＳ Ｐゴシック" pitchFamily="18" charset="-128"/>
                <a:cs typeface="Calibri"/>
              </a:rPr>
              <a:t>Demand Side Platform</a:t>
            </a:r>
          </a:p>
        </p:txBody>
      </p:sp>
      <p:sp>
        <p:nvSpPr>
          <p:cNvPr id="12" name="Rounded Rectangle 11"/>
          <p:cNvSpPr/>
          <p:nvPr/>
        </p:nvSpPr>
        <p:spPr bwMode="auto">
          <a:xfrm>
            <a:off x="2201410" y="1354720"/>
            <a:ext cx="1168402" cy="491069"/>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800000">
                    <a:alpha val="80000"/>
                  </a:srgbClr>
                </a:solidFill>
                <a:latin typeface="Calibri"/>
                <a:ea typeface="ＭＳ Ｐゴシック" pitchFamily="18" charset="-128"/>
                <a:cs typeface="Calibri"/>
              </a:rPr>
              <a:t>Trading</a:t>
            </a:r>
            <a:r>
              <a:rPr lang="en-US" sz="1400" dirty="0" smtClean="0">
                <a:solidFill>
                  <a:srgbClr val="800000">
                    <a:alpha val="60000"/>
                  </a:srgbClr>
                </a:solidFill>
                <a:latin typeface="Calibri"/>
                <a:ea typeface="ＭＳ Ｐゴシック" pitchFamily="18" charset="-128"/>
                <a:cs typeface="Calibri"/>
              </a:rPr>
              <a:t> Desks</a:t>
            </a:r>
          </a:p>
        </p:txBody>
      </p:sp>
      <p:sp>
        <p:nvSpPr>
          <p:cNvPr id="13" name="Rounded Rectangle 12"/>
          <p:cNvSpPr/>
          <p:nvPr/>
        </p:nvSpPr>
        <p:spPr bwMode="auto">
          <a:xfrm>
            <a:off x="1320897" y="2438436"/>
            <a:ext cx="1032835" cy="457172"/>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8000"/>
                </a:solidFill>
                <a:latin typeface="Calibri"/>
                <a:ea typeface="ＭＳ Ｐゴシック" pitchFamily="18" charset="-128"/>
                <a:cs typeface="Calibri"/>
              </a:rPr>
              <a:t>Ad Agencies</a:t>
            </a:r>
          </a:p>
        </p:txBody>
      </p:sp>
      <p:sp>
        <p:nvSpPr>
          <p:cNvPr id="15" name="Rounded Rectangle 14"/>
          <p:cNvSpPr/>
          <p:nvPr/>
        </p:nvSpPr>
        <p:spPr bwMode="auto">
          <a:xfrm>
            <a:off x="4182574" y="1320857"/>
            <a:ext cx="1168402" cy="491069"/>
          </a:xfrm>
          <a:prstGeom prst="roundRect">
            <a:avLst/>
          </a:prstGeom>
          <a:solidFill>
            <a:schemeClr val="bg2">
              <a:lumMod val="40000"/>
              <a:lumOff val="60000"/>
              <a:alpha val="99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0090">
                    <a:alpha val="79000"/>
                  </a:srgbClr>
                </a:solidFill>
                <a:latin typeface="Calibri"/>
                <a:ea typeface="ＭＳ Ｐゴシック" pitchFamily="18" charset="-128"/>
                <a:cs typeface="Calibri"/>
              </a:rPr>
              <a:t>Exchanges</a:t>
            </a:r>
          </a:p>
        </p:txBody>
      </p:sp>
      <p:sp>
        <p:nvSpPr>
          <p:cNvPr id="17" name="Rounded Rectangle 16"/>
          <p:cNvSpPr/>
          <p:nvPr/>
        </p:nvSpPr>
        <p:spPr bwMode="auto">
          <a:xfrm>
            <a:off x="5554139" y="1964271"/>
            <a:ext cx="1168402" cy="491069"/>
          </a:xfrm>
          <a:prstGeom prst="roundRect">
            <a:avLst/>
          </a:prstGeom>
          <a:solidFill>
            <a:schemeClr val="bg2">
              <a:lumMod val="40000"/>
              <a:lumOff val="60000"/>
              <a:alpha val="99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rgbClr val="FF0000">
                    <a:alpha val="79000"/>
                  </a:srgbClr>
                </a:solidFill>
                <a:latin typeface="Calibri"/>
                <a:ea typeface="ＭＳ Ｐゴシック" pitchFamily="18" charset="-128"/>
                <a:cs typeface="Calibri"/>
              </a:rPr>
              <a:t>Generalized</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rgbClr val="FF0000">
                    <a:alpha val="79000"/>
                  </a:srgbClr>
                </a:solidFill>
                <a:latin typeface="Calibri"/>
                <a:ea typeface="ＭＳ Ｐゴシック" pitchFamily="18" charset="-128"/>
                <a:cs typeface="Calibri"/>
              </a:rPr>
              <a:t>Ad Networks</a:t>
            </a:r>
          </a:p>
        </p:txBody>
      </p:sp>
      <p:sp>
        <p:nvSpPr>
          <p:cNvPr id="18" name="Rounded Rectangle 17"/>
          <p:cNvSpPr/>
          <p:nvPr/>
        </p:nvSpPr>
        <p:spPr bwMode="auto">
          <a:xfrm>
            <a:off x="4199509" y="5198573"/>
            <a:ext cx="1168402" cy="491069"/>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FF0000">
                    <a:alpha val="79000"/>
                  </a:srgbClr>
                </a:solidFill>
                <a:latin typeface="Calibri"/>
                <a:ea typeface="ＭＳ Ｐゴシック" pitchFamily="18" charset="-128"/>
                <a:cs typeface="Calibri"/>
              </a:rPr>
              <a:t>Data Suppliers</a:t>
            </a:r>
          </a:p>
        </p:txBody>
      </p:sp>
      <p:sp>
        <p:nvSpPr>
          <p:cNvPr id="19" name="Rounded Rectangle 18"/>
          <p:cNvSpPr/>
          <p:nvPr/>
        </p:nvSpPr>
        <p:spPr bwMode="auto">
          <a:xfrm>
            <a:off x="3183527" y="3572946"/>
            <a:ext cx="1168402" cy="491069"/>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204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800000">
                    <a:alpha val="80000"/>
                  </a:srgbClr>
                </a:solidFill>
                <a:latin typeface="Calibri"/>
                <a:ea typeface="ＭＳ Ｐゴシック" pitchFamily="18" charset="-128"/>
                <a:cs typeface="Calibri"/>
              </a:rPr>
              <a:t>Media Planning</a:t>
            </a:r>
            <a:endParaRPr lang="en-US" sz="1400" dirty="0" smtClean="0">
              <a:solidFill>
                <a:srgbClr val="800000">
                  <a:alpha val="60000"/>
                </a:srgbClr>
              </a:solidFill>
              <a:latin typeface="Calibri"/>
              <a:ea typeface="ＭＳ Ｐゴシック" pitchFamily="18" charset="-128"/>
              <a:cs typeface="Calibri"/>
            </a:endParaRPr>
          </a:p>
        </p:txBody>
      </p:sp>
      <p:sp>
        <p:nvSpPr>
          <p:cNvPr id="20" name="Rounded Rectangle 19"/>
          <p:cNvSpPr/>
          <p:nvPr/>
        </p:nvSpPr>
        <p:spPr bwMode="auto">
          <a:xfrm>
            <a:off x="5571075" y="2946388"/>
            <a:ext cx="1168402" cy="491069"/>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rgbClr val="800000">
                    <a:alpha val="79000"/>
                  </a:srgbClr>
                </a:solidFill>
                <a:latin typeface="Calibri"/>
                <a:ea typeface="ＭＳ Ｐゴシック" pitchFamily="18" charset="-128"/>
                <a:cs typeface="Calibri"/>
              </a:rPr>
              <a:t>Specific</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rgbClr val="800000">
                    <a:alpha val="79000"/>
                  </a:srgbClr>
                </a:solidFill>
                <a:latin typeface="Calibri"/>
                <a:ea typeface="ＭＳ Ｐゴシック" pitchFamily="18" charset="-128"/>
                <a:cs typeface="Calibri"/>
              </a:rPr>
              <a:t>Ad Networks</a:t>
            </a:r>
          </a:p>
        </p:txBody>
      </p:sp>
      <p:sp>
        <p:nvSpPr>
          <p:cNvPr id="21" name="Rounded Rectangle 20"/>
          <p:cNvSpPr/>
          <p:nvPr/>
        </p:nvSpPr>
        <p:spPr bwMode="auto">
          <a:xfrm>
            <a:off x="6908897" y="3674570"/>
            <a:ext cx="1032835" cy="457172"/>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rgbClr val="008000">
                    <a:alpha val="85000"/>
                  </a:srgbClr>
                </a:solidFill>
                <a:latin typeface="Calibri"/>
                <a:ea typeface="ＭＳ Ｐゴシック" pitchFamily="18" charset="-128"/>
                <a:cs typeface="Calibri"/>
              </a:rPr>
              <a:t>Publisher Tools</a:t>
            </a:r>
          </a:p>
        </p:txBody>
      </p:sp>
      <p:sp>
        <p:nvSpPr>
          <p:cNvPr id="22" name="Rounded Rectangle 21"/>
          <p:cNvSpPr/>
          <p:nvPr/>
        </p:nvSpPr>
        <p:spPr bwMode="auto">
          <a:xfrm>
            <a:off x="2150563" y="3640665"/>
            <a:ext cx="1168402" cy="491069"/>
          </a:xfrm>
          <a:prstGeom prst="roundRect">
            <a:avLst/>
          </a:prstGeom>
          <a:solidFill>
            <a:schemeClr val="bg2">
              <a:lumMod val="40000"/>
              <a:lumOff val="60000"/>
            </a:schemeClr>
          </a:solidFill>
          <a:ln>
            <a:solidFill>
              <a:srgbClr val="FF0000">
                <a:alpha val="0"/>
              </a:srgbClr>
            </a:solidFill>
            <a:headEnd type="none" w="med" len="med"/>
            <a:tailEnd type="none" w="med" len="med"/>
          </a:ln>
          <a:scene3d>
            <a:camera prst="orthographicFront">
              <a:rot lat="0" lon="0" rev="1200000"/>
            </a:camera>
            <a:lightRig rig="threePt" dir="t"/>
          </a:scene3d>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rgbClr val="000090">
                    <a:alpha val="79000"/>
                  </a:srgbClr>
                </a:solidFill>
                <a:latin typeface="Calibri"/>
                <a:ea typeface="ＭＳ Ｐゴシック" pitchFamily="18" charset="-128"/>
                <a:cs typeface="Calibri"/>
              </a:rPr>
              <a:t>Creative Optimization</a:t>
            </a:r>
          </a:p>
        </p:txBody>
      </p:sp>
    </p:spTree>
    <p:extLst>
      <p:ext uri="{BB962C8B-B14F-4D97-AF65-F5344CB8AC3E}">
        <p14:creationId xmlns:p14="http://schemas.microsoft.com/office/powerpoint/2010/main" val="3449879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74" y="145136"/>
            <a:ext cx="7162800" cy="914400"/>
          </a:xfrm>
        </p:spPr>
        <p:txBody>
          <a:bodyPr/>
          <a:lstStyle/>
          <a:p>
            <a:r>
              <a:rPr lang="en-US" sz="3600" dirty="0" err="1" smtClean="0"/>
              <a:t>FireBox</a:t>
            </a:r>
            <a:r>
              <a:rPr lang="en-US" sz="3600" dirty="0" smtClean="0"/>
              <a:t> to the rescue for latency sensitive big-data applications</a:t>
            </a:r>
            <a:endParaRPr lang="en-US" sz="3600" dirty="0"/>
          </a:p>
        </p:txBody>
      </p:sp>
      <p:sp>
        <p:nvSpPr>
          <p:cNvPr id="7"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
        <p:nvSpPr>
          <p:cNvPr id="12" name="Content Placeholder 2"/>
          <p:cNvSpPr txBox="1">
            <a:spLocks noGrp="1"/>
          </p:cNvSpPr>
          <p:nvPr>
            <p:ph idx="1"/>
          </p:nvPr>
        </p:nvSpPr>
        <p:spPr bwMode="auto">
          <a:xfrm>
            <a:off x="446541" y="1397000"/>
            <a:ext cx="8226425" cy="5341248"/>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eaLnBrk="0" hangingPunct="0">
              <a:spcBef>
                <a:spcPct val="20000"/>
              </a:spcBef>
              <a:buClr>
                <a:srgbClr val="000080"/>
              </a:buClr>
              <a:buSzPct val="85000"/>
              <a:buNone/>
              <a:defRPr/>
            </a:pPr>
            <a:r>
              <a:rPr lang="en-US" sz="2600" b="1" dirty="0" smtClean="0">
                <a:cs typeface="Calibri"/>
              </a:rPr>
              <a:t>Consider ad placement:</a:t>
            </a:r>
          </a:p>
          <a:p>
            <a:pPr eaLnBrk="0" hangingPunct="0">
              <a:spcBef>
                <a:spcPct val="20000"/>
              </a:spcBef>
              <a:buClr>
                <a:srgbClr val="000080"/>
              </a:buClr>
              <a:buSzPct val="85000"/>
              <a:defRPr/>
            </a:pPr>
            <a:r>
              <a:rPr lang="en-US" sz="2600" dirty="0" smtClean="0">
                <a:cs typeface="Calibri"/>
              </a:rPr>
              <a:t>Ad placement engines will attempt to do increasingly sophisticated algorithms within the &lt;=100ms latency cap</a:t>
            </a:r>
            <a:endParaRPr lang="en-US" sz="2600" dirty="0">
              <a:cs typeface="Calibri"/>
            </a:endParaRPr>
          </a:p>
          <a:p>
            <a:pPr eaLnBrk="0" hangingPunct="0">
              <a:spcBef>
                <a:spcPct val="20000"/>
              </a:spcBef>
              <a:buClr>
                <a:srgbClr val="000080"/>
              </a:buClr>
              <a:buSzPct val="85000"/>
              <a:defRPr/>
            </a:pPr>
            <a:r>
              <a:rPr lang="en-US" sz="2600" dirty="0" smtClean="0">
                <a:cs typeface="Calibri"/>
              </a:rPr>
              <a:t>Each ad placement bid may require many database queries; tail-tolerance is important for timely bid placement</a:t>
            </a:r>
          </a:p>
          <a:p>
            <a:pPr eaLnBrk="0" hangingPunct="0">
              <a:spcBef>
                <a:spcPct val="20000"/>
              </a:spcBef>
              <a:buClr>
                <a:srgbClr val="000080"/>
              </a:buClr>
              <a:buSzPct val="85000"/>
              <a:defRPr/>
            </a:pPr>
            <a:endParaRPr lang="en-US" sz="2600" dirty="0" smtClean="0">
              <a:cs typeface="Calibri"/>
            </a:endParaRPr>
          </a:p>
          <a:p>
            <a:pPr eaLnBrk="0" hangingPunct="0">
              <a:spcBef>
                <a:spcPct val="20000"/>
              </a:spcBef>
              <a:buClr>
                <a:srgbClr val="000080"/>
              </a:buClr>
              <a:buSzPct val="85000"/>
              <a:defRPr/>
            </a:pPr>
            <a:r>
              <a:rPr lang="en-US" sz="2600" dirty="0" smtClean="0">
                <a:cs typeface="Calibri"/>
              </a:rPr>
              <a:t>TODO: how many queries? (look at how Google F1 database for stuff like this)</a:t>
            </a:r>
          </a:p>
          <a:p>
            <a:pPr>
              <a:spcBef>
                <a:spcPct val="20000"/>
              </a:spcBef>
              <a:defRPr/>
            </a:pPr>
            <a:r>
              <a:rPr lang="en-US" sz="2600" dirty="0">
                <a:cs typeface="Calibri"/>
              </a:rPr>
              <a:t>(TODO: other applications besides advertising?</a:t>
            </a:r>
            <a:r>
              <a:rPr lang="en-US" sz="2600" dirty="0" smtClean="0">
                <a:cs typeface="Calibri"/>
              </a:rPr>
              <a:t>)</a:t>
            </a:r>
            <a:endParaRPr lang="en-US" sz="2600" dirty="0">
              <a:cs typeface="Calibri"/>
            </a:endParaRPr>
          </a:p>
        </p:txBody>
      </p:sp>
    </p:spTree>
    <p:extLst>
      <p:ext uri="{BB962C8B-B14F-4D97-AF65-F5344CB8AC3E}">
        <p14:creationId xmlns:p14="http://schemas.microsoft.com/office/powerpoint/2010/main" val="31618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UAV Computer Vision Application</a:t>
            </a:r>
            <a:endParaRPr lang="en-US" dirty="0"/>
          </a:p>
        </p:txBody>
      </p:sp>
      <p:sp>
        <p:nvSpPr>
          <p:cNvPr id="5" name="Content Placeholder 4"/>
          <p:cNvSpPr>
            <a:spLocks noGrp="1"/>
          </p:cNvSpPr>
          <p:nvPr>
            <p:ph idx="1"/>
          </p:nvPr>
        </p:nvSpPr>
        <p:spPr/>
        <p:txBody>
          <a:bodyPr/>
          <a:lstStyle/>
          <a:p>
            <a:pPr marL="342900" lvl="1" indent="-342900">
              <a:spcBef>
                <a:spcPct val="20000"/>
              </a:spcBef>
              <a:buClr>
                <a:srgbClr val="000080"/>
              </a:buClr>
              <a:buSzPct val="150000"/>
              <a:buFont typeface="Wingdings" pitchFamily="2" charset="2"/>
              <a:buChar char="§"/>
              <a:defRPr/>
            </a:pPr>
            <a:r>
              <a:rPr lang="en-US" sz="2000" b="1" dirty="0">
                <a:latin typeface="Helvetica"/>
              </a:rPr>
              <a:t>Key Application: </a:t>
            </a:r>
            <a:r>
              <a:rPr lang="en-US" sz="2000" dirty="0">
                <a:latin typeface="Helvetica"/>
              </a:rPr>
              <a:t>Target tracking aimed to use the video capabilities in the Predator MQ-9</a:t>
            </a:r>
          </a:p>
          <a:p>
            <a:pPr marL="800100" lvl="2" indent="-342900">
              <a:spcBef>
                <a:spcPct val="20000"/>
              </a:spcBef>
              <a:buClr>
                <a:srgbClr val="000080"/>
              </a:buClr>
              <a:buSzPct val="150000"/>
              <a:buFont typeface="Wingdings" pitchFamily="2" charset="2"/>
              <a:buChar char="§"/>
            </a:pPr>
            <a:r>
              <a:rPr lang="en-US" dirty="0">
                <a:latin typeface="Helvetica"/>
              </a:rPr>
              <a:t>Automated detection</a:t>
            </a:r>
          </a:p>
          <a:p>
            <a:pPr marL="800100" lvl="2" indent="-342900">
              <a:spcBef>
                <a:spcPct val="20000"/>
              </a:spcBef>
              <a:buClr>
                <a:srgbClr val="000080"/>
              </a:buClr>
              <a:buSzPct val="150000"/>
              <a:buFont typeface="Wingdings" pitchFamily="2" charset="2"/>
              <a:buChar char="§"/>
            </a:pPr>
            <a:r>
              <a:rPr lang="en-US" dirty="0">
                <a:latin typeface="Helvetica"/>
              </a:rPr>
              <a:t>Target tracking</a:t>
            </a:r>
          </a:p>
          <a:p>
            <a:pPr marL="800100" lvl="2" indent="-342900">
              <a:spcBef>
                <a:spcPct val="20000"/>
              </a:spcBef>
              <a:buClr>
                <a:srgbClr val="000080"/>
              </a:buClr>
              <a:buSzPct val="150000"/>
              <a:buFont typeface="Wingdings" pitchFamily="2" charset="2"/>
              <a:buChar char="§"/>
            </a:pPr>
            <a:r>
              <a:rPr lang="en-US" dirty="0" smtClean="0">
                <a:latin typeface="Helvetica"/>
              </a:rPr>
              <a:t>Surveillance</a:t>
            </a:r>
            <a:endParaRPr lang="en-US" dirty="0">
              <a:latin typeface="Helvetica"/>
            </a:endParaRPr>
          </a:p>
          <a:p>
            <a:pPr marL="342900" lvl="0" indent="-342900">
              <a:spcBef>
                <a:spcPct val="20000"/>
              </a:spcBef>
              <a:buSzPct val="150000"/>
              <a:buFont typeface="Wingdings" pitchFamily="2" charset="2"/>
              <a:buChar char="§"/>
              <a:defRPr/>
            </a:pPr>
            <a:r>
              <a:rPr lang="en-US" sz="2000" b="1" dirty="0" smtClean="0">
                <a:latin typeface="Helvetica"/>
              </a:rPr>
              <a:t>Performance </a:t>
            </a:r>
            <a:r>
              <a:rPr lang="en-US" sz="2000" b="1" dirty="0">
                <a:latin typeface="Helvetica"/>
              </a:rPr>
              <a:t>Goal:</a:t>
            </a:r>
            <a:r>
              <a:rPr lang="en-US" sz="2000" dirty="0">
                <a:latin typeface="Helvetica"/>
              </a:rPr>
              <a:t> 140 Frames/</a:t>
            </a:r>
            <a:r>
              <a:rPr lang="en-US" sz="2000" dirty="0" err="1">
                <a:latin typeface="Helvetica"/>
              </a:rPr>
              <a:t>kJoule</a:t>
            </a:r>
            <a:r>
              <a:rPr lang="en-US" sz="2000" dirty="0">
                <a:latin typeface="Helvetica"/>
              </a:rPr>
              <a:t> for 2048x2048 frames</a:t>
            </a:r>
          </a:p>
          <a:p>
            <a:pPr marL="800100" lvl="1" indent="-342900">
              <a:spcBef>
                <a:spcPct val="20000"/>
              </a:spcBef>
              <a:buClr>
                <a:srgbClr val="000080"/>
              </a:buClr>
              <a:buSzPct val="150000"/>
              <a:buFont typeface="Wingdings" pitchFamily="2" charset="2"/>
              <a:buChar char="§"/>
            </a:pPr>
            <a:r>
              <a:rPr lang="en-US" sz="2000" dirty="0">
                <a:latin typeface="Helvetica"/>
              </a:rPr>
              <a:t>2000× improvement over state of the art</a:t>
            </a:r>
            <a:endParaRPr lang="en-US" dirty="0">
              <a:latin typeface="Helvetica"/>
            </a:endParaRPr>
          </a:p>
          <a:p>
            <a:endParaRPr lang="en-US" dirty="0"/>
          </a:p>
        </p:txBody>
      </p:sp>
      <p:pic>
        <p:nvPicPr>
          <p:cNvPr id="8" name="Picture 4"/>
          <p:cNvPicPr>
            <a:picLocks noChangeAspect="1" noChangeArrowheads="1"/>
          </p:cNvPicPr>
          <p:nvPr/>
        </p:nvPicPr>
        <p:blipFill>
          <a:blip r:embed="rId2" cstate="print"/>
          <a:srcRect/>
          <a:stretch>
            <a:fillRect/>
          </a:stretch>
        </p:blipFill>
        <p:spPr bwMode="auto">
          <a:xfrm>
            <a:off x="2218753" y="3654001"/>
            <a:ext cx="4005001" cy="3203999"/>
          </a:xfrm>
          <a:prstGeom prst="rect">
            <a:avLst/>
          </a:prstGeom>
          <a:noFill/>
          <a:ln w="9525">
            <a:noFill/>
            <a:miter lim="800000"/>
            <a:headEnd/>
            <a:tailEnd/>
          </a:ln>
          <a:effectLst>
            <a:glow rad="50800">
              <a:schemeClr val="tx1">
                <a:alpha val="75000"/>
              </a:schemeClr>
            </a:glow>
          </a:effectLst>
        </p:spPr>
      </p:pic>
      <p:sp>
        <p:nvSpPr>
          <p:cNvPr id="10" name="TextBox 9"/>
          <p:cNvSpPr txBox="1"/>
          <p:nvPr/>
        </p:nvSpPr>
        <p:spPr>
          <a:xfrm>
            <a:off x="2409043" y="6114438"/>
            <a:ext cx="3736920" cy="553998"/>
          </a:xfrm>
          <a:prstGeom prst="rect">
            <a:avLst/>
          </a:prstGeom>
          <a:noFill/>
        </p:spPr>
        <p:txBody>
          <a:bodyPr wrap="none" rtlCol="0">
            <a:spAutoFit/>
          </a:bodyPr>
          <a:lstStyle/>
          <a:p>
            <a:r>
              <a:rPr lang="en-US" sz="3000" b="1" dirty="0" smtClean="0">
                <a:solidFill>
                  <a:schemeClr val="bg1"/>
                </a:solidFill>
              </a:rPr>
              <a:t>Predator MQ-9 UAV</a:t>
            </a:r>
            <a:endParaRPr lang="en-US" sz="3000" b="1" dirty="0">
              <a:solidFill>
                <a:schemeClr val="bg1"/>
              </a:solidFill>
            </a:endParaRPr>
          </a:p>
        </p:txBody>
      </p:sp>
      <p:pic>
        <p:nvPicPr>
          <p:cNvPr id="2" name="Picture 1"/>
          <p:cNvPicPr>
            <a:picLocks noChangeAspect="1"/>
          </p:cNvPicPr>
          <p:nvPr/>
        </p:nvPicPr>
        <p:blipFill>
          <a:blip r:embed="rId3"/>
          <a:stretch>
            <a:fillRect/>
          </a:stretch>
        </p:blipFill>
        <p:spPr>
          <a:xfrm>
            <a:off x="265342" y="4112649"/>
            <a:ext cx="2524263" cy="2033434"/>
          </a:xfrm>
          <a:prstGeom prst="rect">
            <a:avLst/>
          </a:prstGeom>
        </p:spPr>
      </p:pic>
    </p:spTree>
    <p:extLst>
      <p:ext uri="{BB962C8B-B14F-4D97-AF65-F5344CB8AC3E}">
        <p14:creationId xmlns:p14="http://schemas.microsoft.com/office/powerpoint/2010/main" val="798022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9710"/>
            <a:ext cx="7162800" cy="914400"/>
          </a:xfrm>
        </p:spPr>
        <p:txBody>
          <a:bodyPr/>
          <a:lstStyle/>
          <a:p>
            <a:r>
              <a:rPr lang="en-US" dirty="0" smtClean="0"/>
              <a:t>Our Pattern-oriented Approach</a:t>
            </a:r>
            <a:endParaRPr lang="en-US" dirty="0"/>
          </a:p>
        </p:txBody>
      </p:sp>
      <p:grpSp>
        <p:nvGrpSpPr>
          <p:cNvPr id="16" name="Group 15"/>
          <p:cNvGrpSpPr/>
          <p:nvPr/>
        </p:nvGrpSpPr>
        <p:grpSpPr>
          <a:xfrm>
            <a:off x="2662047" y="681644"/>
            <a:ext cx="3988134" cy="4006735"/>
            <a:chOff x="4664872" y="1570085"/>
            <a:chExt cx="3779948" cy="4855336"/>
          </a:xfrm>
        </p:grpSpPr>
        <p:sp>
          <p:nvSpPr>
            <p:cNvPr id="4" name="Rectangle 3"/>
            <p:cNvSpPr/>
            <p:nvPr/>
          </p:nvSpPr>
          <p:spPr bwMode="auto">
            <a:xfrm>
              <a:off x="4887032" y="1570085"/>
              <a:ext cx="3335629" cy="5409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Key </a:t>
              </a:r>
              <a:r>
                <a:rPr lang="en-US" sz="2000" dirty="0" smtClean="0">
                  <a:latin typeface="Arial" pitchFamily="18" charset="0"/>
                  <a:ea typeface="ＭＳ Ｐゴシック" pitchFamily="18" charset="-128"/>
                  <a:cs typeface="ＭＳ Ｐゴシック" pitchFamily="18" charset="-128"/>
                </a:rPr>
                <a:t>application</a:t>
              </a:r>
              <a:endParaRPr kumimoji="0" lang="en-US" sz="20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5" name="Rectangle 4"/>
            <p:cNvSpPr/>
            <p:nvPr/>
          </p:nvSpPr>
          <p:spPr bwMode="auto">
            <a:xfrm>
              <a:off x="4887032" y="3038277"/>
              <a:ext cx="3335629" cy="5409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18" charset="0"/>
                  <a:ea typeface="ＭＳ Ｐゴシック" pitchFamily="18" charset="-128"/>
                  <a:cs typeface="ＭＳ Ｐゴシック" pitchFamily="18" charset="-128"/>
                </a:rPr>
                <a:t>Application patterns</a:t>
              </a:r>
              <a:endParaRPr kumimoji="0" lang="en-US" sz="20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6" name="Rectangle 5"/>
            <p:cNvSpPr/>
            <p:nvPr/>
          </p:nvSpPr>
          <p:spPr bwMode="auto">
            <a:xfrm>
              <a:off x="4717461" y="3772373"/>
              <a:ext cx="3674771" cy="5409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18" charset="0"/>
                  <a:ea typeface="ＭＳ Ｐゴシック" pitchFamily="18" charset="-128"/>
                  <a:cs typeface="ＭＳ Ｐゴシック" pitchFamily="18" charset="-128"/>
                </a:rPr>
                <a:t>Computational patterns</a:t>
              </a:r>
              <a:endParaRPr kumimoji="0" lang="en-US" sz="20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7" name="Rectangle 6"/>
            <p:cNvSpPr/>
            <p:nvPr/>
          </p:nvSpPr>
          <p:spPr bwMode="auto">
            <a:xfrm>
              <a:off x="4703509" y="4506469"/>
              <a:ext cx="3702674" cy="8306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18" charset="0"/>
                  <a:ea typeface="ＭＳ Ｐゴシック" pitchFamily="18" charset="-128"/>
                  <a:cs typeface="ＭＳ Ｐゴシック" pitchFamily="18" charset="-128"/>
                </a:rPr>
                <a:t>Communication avoiding parallel algorithms </a:t>
              </a:r>
              <a:endParaRPr kumimoji="0" lang="en-US" sz="20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8" name="Rectangle 7"/>
            <p:cNvSpPr/>
            <p:nvPr/>
          </p:nvSpPr>
          <p:spPr bwMode="auto">
            <a:xfrm>
              <a:off x="4664872" y="5530338"/>
              <a:ext cx="3779948" cy="8950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18" charset="0"/>
                  <a:ea typeface="ＭＳ Ｐゴシック" pitchFamily="18" charset="-128"/>
                  <a:cs typeface="ＭＳ Ｐゴシック" pitchFamily="18" charset="-128"/>
                </a:rPr>
                <a:t>HW/SW implementation using SEJITS</a:t>
              </a:r>
              <a:endParaRPr kumimoji="0" lang="en-US" sz="20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9" name="Rectangle 8"/>
            <p:cNvSpPr/>
            <p:nvPr/>
          </p:nvSpPr>
          <p:spPr bwMode="auto">
            <a:xfrm>
              <a:off x="4887032" y="2304181"/>
              <a:ext cx="3335629" cy="5409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18" charset="0"/>
                  <a:ea typeface="ＭＳ Ｐゴシック" pitchFamily="18" charset="-128"/>
                  <a:cs typeface="ＭＳ Ｐゴシック" pitchFamily="18" charset="-128"/>
                </a:rPr>
                <a:t>Application capabilities</a:t>
              </a:r>
              <a:endParaRPr kumimoji="0" lang="en-US" sz="2000" b="0" i="0" u="none" strike="noStrike" cap="none" normalizeH="0" baseline="0" dirty="0">
                <a:ln>
                  <a:noFill/>
                </a:ln>
                <a:solidFill>
                  <a:schemeClr val="tx1"/>
                </a:solidFill>
                <a:effectLst/>
                <a:latin typeface="Arial" pitchFamily="18" charset="0"/>
                <a:ea typeface="ＭＳ Ｐゴシック" pitchFamily="18" charset="-128"/>
                <a:cs typeface="ＭＳ Ｐゴシック" pitchFamily="18" charset="-128"/>
              </a:endParaRPr>
            </a:p>
          </p:txBody>
        </p:sp>
        <p:cxnSp>
          <p:nvCxnSpPr>
            <p:cNvPr id="11" name="Straight Arrow Connector 10"/>
            <p:cNvCxnSpPr>
              <a:stCxn id="4" idx="2"/>
              <a:endCxn id="9" idx="0"/>
            </p:cNvCxnSpPr>
            <p:nvPr/>
          </p:nvCxnSpPr>
          <p:spPr bwMode="auto">
            <a:xfrm rot="5400000">
              <a:off x="6458256" y="2207589"/>
              <a:ext cx="19318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stCxn id="9" idx="2"/>
              <a:endCxn id="5" idx="0"/>
            </p:cNvCxnSpPr>
            <p:nvPr/>
          </p:nvCxnSpPr>
          <p:spPr bwMode="auto">
            <a:xfrm rot="5400000">
              <a:off x="6458256" y="2941685"/>
              <a:ext cx="19318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stCxn id="5" idx="2"/>
              <a:endCxn id="6" idx="0"/>
            </p:cNvCxnSpPr>
            <p:nvPr/>
          </p:nvCxnSpPr>
          <p:spPr bwMode="auto">
            <a:xfrm rot="5400000">
              <a:off x="6458256" y="3675781"/>
              <a:ext cx="193183"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a:stCxn id="6" idx="2"/>
              <a:endCxn id="7" idx="0"/>
            </p:cNvCxnSpPr>
            <p:nvPr/>
          </p:nvCxnSpPr>
          <p:spPr bwMode="auto">
            <a:xfrm rot="5400000">
              <a:off x="6458256" y="4409877"/>
              <a:ext cx="193183"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7" idx="2"/>
              <a:endCxn id="8" idx="0"/>
            </p:cNvCxnSpPr>
            <p:nvPr/>
          </p:nvCxnSpPr>
          <p:spPr bwMode="auto">
            <a:xfrm rot="5400000">
              <a:off x="6458256" y="5433747"/>
              <a:ext cx="193181"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pic>
        <p:nvPicPr>
          <p:cNvPr id="23" name="Picture 22"/>
          <p:cNvPicPr>
            <a:picLocks noChangeAspect="1"/>
          </p:cNvPicPr>
          <p:nvPr/>
        </p:nvPicPr>
        <p:blipFill>
          <a:blip r:embed="rId3"/>
          <a:stretch>
            <a:fillRect/>
          </a:stretch>
        </p:blipFill>
        <p:spPr>
          <a:xfrm>
            <a:off x="1044633" y="4825903"/>
            <a:ext cx="7511934" cy="2032097"/>
          </a:xfrm>
          <a:prstGeom prst="rect">
            <a:avLst/>
          </a:prstGeom>
        </p:spPr>
      </p:pic>
    </p:spTree>
    <p:extLst>
      <p:ext uri="{BB962C8B-B14F-4D97-AF65-F5344CB8AC3E}">
        <p14:creationId xmlns:p14="http://schemas.microsoft.com/office/powerpoint/2010/main" val="676895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Trending …</a:t>
            </a:r>
            <a:endParaRPr lang="en-US" dirty="0"/>
          </a:p>
        </p:txBody>
      </p:sp>
      <p:sp>
        <p:nvSpPr>
          <p:cNvPr id="4" name="Content Placeholder 3"/>
          <p:cNvSpPr>
            <a:spLocks noGrp="1"/>
          </p:cNvSpPr>
          <p:nvPr>
            <p:ph idx="1"/>
          </p:nvPr>
        </p:nvSpPr>
        <p:spPr>
          <a:xfrm>
            <a:off x="254001" y="990601"/>
            <a:ext cx="7071360" cy="5146039"/>
          </a:xfrm>
        </p:spPr>
        <p:txBody>
          <a:bodyPr/>
          <a:lstStyle/>
          <a:p>
            <a:r>
              <a:rPr lang="en-US" dirty="0" smtClean="0"/>
              <a:t>UAVs with onboard cameras &amp; data analysis</a:t>
            </a:r>
          </a:p>
          <a:p>
            <a:endParaRPr lang="en-US" dirty="0" smtClean="0"/>
          </a:p>
          <a:p>
            <a:r>
              <a:rPr lang="en-US" dirty="0" smtClean="0"/>
              <a:t>Mobile/wearable computing with client/cloud interaction</a:t>
            </a:r>
          </a:p>
          <a:p>
            <a:pPr marL="0" indent="0">
              <a:buNone/>
            </a:pPr>
            <a:endParaRPr lang="en-US" dirty="0"/>
          </a:p>
          <a:p>
            <a:r>
              <a:rPr lang="en-US" dirty="0"/>
              <a:t>Big Data Analytics: Making sense out of a tsunami of consumer generated video media</a:t>
            </a:r>
          </a:p>
          <a:p>
            <a:pPr marL="0" indent="0">
              <a:buNone/>
            </a:pPr>
            <a:endParaRPr lang="en-US" dirty="0" smtClean="0"/>
          </a:p>
          <a:p>
            <a:r>
              <a:rPr lang="en-US" dirty="0"/>
              <a:t>Increasing automation of financial </a:t>
            </a:r>
            <a:r>
              <a:rPr lang="en-US" dirty="0" smtClean="0"/>
              <a:t>industry</a:t>
            </a:r>
          </a:p>
          <a:p>
            <a:endParaRPr lang="en-US" dirty="0" smtClean="0"/>
          </a:p>
          <a:p>
            <a:pPr marL="0" indent="0">
              <a:buNone/>
            </a:pPr>
            <a:endParaRPr lang="en-US" dirty="0"/>
          </a:p>
          <a:p>
            <a:r>
              <a:rPr lang="en-US" dirty="0"/>
              <a:t>Increasing automation of internet advertising</a:t>
            </a:r>
          </a:p>
          <a:p>
            <a:endParaRPr lang="en-US" dirty="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239" y="2131160"/>
            <a:ext cx="1452881" cy="813613"/>
          </a:xfrm>
          <a:prstGeom prst="rect">
            <a:avLst/>
          </a:prstGeom>
          <a:effectLst>
            <a:glow rad="50800">
              <a:schemeClr val="tx1">
                <a:alpha val="75000"/>
              </a:schemeClr>
            </a:glow>
          </a:effectLst>
        </p:spPr>
      </p:pic>
      <p:pic>
        <p:nvPicPr>
          <p:cNvPr id="10" name="Picture 9" descr="WallStreetSig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4497" y="4315596"/>
            <a:ext cx="1320800" cy="880533"/>
          </a:xfrm>
          <a:prstGeom prst="rect">
            <a:avLst/>
          </a:prstGeom>
          <a:effectLst>
            <a:glow rad="50800">
              <a:schemeClr val="tx1">
                <a:alpha val="75000"/>
              </a:schemeClr>
            </a:glow>
          </a:effectLst>
        </p:spPr>
      </p:pic>
      <p:pic>
        <p:nvPicPr>
          <p:cNvPr id="11" name="Picture 10" descr="databas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5080" y="3119120"/>
            <a:ext cx="980440" cy="980440"/>
          </a:xfrm>
          <a:prstGeom prst="rect">
            <a:avLst/>
          </a:prstGeom>
        </p:spPr>
      </p:pic>
      <p:pic>
        <p:nvPicPr>
          <p:cNvPr id="12" name="Picture 11" descr="mad-men-1024x768.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269" y="5506723"/>
            <a:ext cx="1205653" cy="904240"/>
          </a:xfrm>
          <a:prstGeom prst="rect">
            <a:avLst/>
          </a:prstGeom>
          <a:effectLst>
            <a:glow rad="50800">
              <a:schemeClr val="tx1">
                <a:alpha val="75000"/>
              </a:schemeClr>
            </a:glow>
          </a:effectLst>
        </p:spPr>
      </p:pic>
      <p:pic>
        <p:nvPicPr>
          <p:cNvPr id="8" name="Picture 4"/>
          <p:cNvPicPr>
            <a:picLocks noChangeAspect="1" noChangeArrowheads="1"/>
          </p:cNvPicPr>
          <p:nvPr/>
        </p:nvPicPr>
        <p:blipFill>
          <a:blip r:embed="rId7" cstate="print"/>
          <a:srcRect/>
          <a:stretch>
            <a:fillRect/>
          </a:stretch>
        </p:blipFill>
        <p:spPr bwMode="auto">
          <a:xfrm>
            <a:off x="7528560" y="764063"/>
            <a:ext cx="1341120" cy="1072895"/>
          </a:xfrm>
          <a:prstGeom prst="rect">
            <a:avLst/>
          </a:prstGeom>
          <a:noFill/>
          <a:ln w="9525">
            <a:noFill/>
            <a:miter lim="800000"/>
            <a:headEnd/>
            <a:tailEnd/>
          </a:ln>
          <a:effectLst>
            <a:glow rad="50800">
              <a:schemeClr val="tx1">
                <a:alpha val="75000"/>
              </a:schemeClr>
            </a:glow>
          </a:effectLst>
        </p:spPr>
      </p:pic>
      <p:sp>
        <p:nvSpPr>
          <p:cNvPr id="9"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194294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Trend #1: UAVs with onboard analysis</a:t>
            </a:r>
            <a:endParaRPr lang="en-US" dirty="0"/>
          </a:p>
        </p:txBody>
      </p:sp>
      <p:sp>
        <p:nvSpPr>
          <p:cNvPr id="5" name="Content Placeholder 4"/>
          <p:cNvSpPr>
            <a:spLocks noGrp="1"/>
          </p:cNvSpPr>
          <p:nvPr>
            <p:ph idx="1"/>
          </p:nvPr>
        </p:nvSpPr>
        <p:spPr/>
        <p:txBody>
          <a:bodyPr/>
          <a:lstStyle/>
          <a:p>
            <a:pPr marL="342900" lvl="1" indent="-342900">
              <a:spcBef>
                <a:spcPct val="20000"/>
              </a:spcBef>
              <a:buClr>
                <a:srgbClr val="000080"/>
              </a:buClr>
              <a:buSzPct val="150000"/>
              <a:buFont typeface="Wingdings" pitchFamily="2" charset="2"/>
              <a:buChar char="§"/>
              <a:defRPr/>
            </a:pPr>
            <a:r>
              <a:rPr lang="en-US" dirty="0" smtClean="0">
                <a:latin typeface="Helvetica"/>
              </a:rPr>
              <a:t>$100 Billion will be spent on UAVs / drones over next 10 years [1]</a:t>
            </a:r>
          </a:p>
          <a:p>
            <a:pPr marL="563562" lvl="2" indent="-342900">
              <a:spcBef>
                <a:spcPct val="20000"/>
              </a:spcBef>
              <a:buClr>
                <a:srgbClr val="000080"/>
              </a:buClr>
              <a:buSzPct val="150000"/>
              <a:buFont typeface="Wingdings" pitchFamily="2" charset="2"/>
              <a:buChar char="§"/>
              <a:defRPr/>
            </a:pPr>
            <a:r>
              <a:rPr lang="en-US" dirty="0" smtClean="0">
                <a:latin typeface="Helvetica"/>
              </a:rPr>
              <a:t>90% military, 10% commercial/civilian</a:t>
            </a:r>
          </a:p>
          <a:p>
            <a:pPr marL="342900" lvl="1" indent="-342900">
              <a:spcBef>
                <a:spcPct val="20000"/>
              </a:spcBef>
              <a:buClr>
                <a:srgbClr val="000080"/>
              </a:buClr>
              <a:buSzPct val="150000"/>
              <a:buFont typeface="Wingdings" pitchFamily="2" charset="2"/>
              <a:buChar char="§"/>
              <a:defRPr/>
            </a:pPr>
            <a:endParaRPr lang="en-US" dirty="0" smtClean="0">
              <a:latin typeface="Helvetica"/>
            </a:endParaRPr>
          </a:p>
          <a:p>
            <a:pPr marL="342900" lvl="1" indent="-342900">
              <a:spcBef>
                <a:spcPct val="20000"/>
              </a:spcBef>
              <a:buClr>
                <a:srgbClr val="000080"/>
              </a:buClr>
              <a:buSzPct val="150000"/>
              <a:buFont typeface="Wingdings" pitchFamily="2" charset="2"/>
              <a:buChar char="§"/>
              <a:defRPr/>
            </a:pPr>
            <a:r>
              <a:rPr lang="en-US" dirty="0" smtClean="0">
                <a:latin typeface="Helvetica"/>
              </a:rPr>
              <a:t>UAVs with high-end onboard cameras</a:t>
            </a:r>
          </a:p>
          <a:p>
            <a:endParaRPr lang="en-US" dirty="0"/>
          </a:p>
        </p:txBody>
      </p:sp>
      <p:sp>
        <p:nvSpPr>
          <p:cNvPr id="12" name="Content Placeholder 3"/>
          <p:cNvSpPr txBox="1">
            <a:spLocks/>
          </p:cNvSpPr>
          <p:nvPr/>
        </p:nvSpPr>
        <p:spPr bwMode="auto">
          <a:xfrm>
            <a:off x="618260" y="6364235"/>
            <a:ext cx="8128536" cy="46373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buNone/>
            </a:pPr>
            <a:r>
              <a:rPr lang="en-US" sz="1800" kern="0" dirty="0" smtClean="0"/>
              <a:t>[1</a:t>
            </a:r>
            <a:r>
              <a:rPr lang="en-US" sz="1800" kern="0" dirty="0"/>
              <a:t>] </a:t>
            </a:r>
            <a:r>
              <a:rPr lang="en-US" sz="1800" kern="0" dirty="0">
                <a:hlinkClick r:id="rId2"/>
              </a:rPr>
              <a:t>http://www.businessinsider.com/the-market-for-commercial-drones-2014-</a:t>
            </a:r>
            <a:r>
              <a:rPr lang="en-US" sz="1800" kern="0" dirty="0" smtClean="0">
                <a:hlinkClick r:id="rId2"/>
              </a:rPr>
              <a:t>2</a:t>
            </a:r>
            <a:r>
              <a:rPr lang="en-US" sz="1800" kern="0" dirty="0" smtClean="0"/>
              <a:t>   </a:t>
            </a:r>
            <a:endParaRPr lang="en-US" sz="1800" kern="0" dirty="0"/>
          </a:p>
        </p:txBody>
      </p:sp>
      <p:pic>
        <p:nvPicPr>
          <p:cNvPr id="13" name="Picture 12"/>
          <p:cNvPicPr>
            <a:picLocks noChangeAspect="1"/>
          </p:cNvPicPr>
          <p:nvPr/>
        </p:nvPicPr>
        <p:blipFill>
          <a:blip r:embed="rId3" cstate="print"/>
          <a:stretch>
            <a:fillRect/>
          </a:stretch>
        </p:blipFill>
        <p:spPr>
          <a:xfrm>
            <a:off x="293245" y="3513057"/>
            <a:ext cx="2543142" cy="1771722"/>
          </a:xfrm>
          <a:prstGeom prst="rect">
            <a:avLst/>
          </a:prstGeom>
          <a:effectLst>
            <a:glow rad="50800">
              <a:schemeClr val="tx1">
                <a:alpha val="75000"/>
              </a:schemeClr>
            </a:glow>
          </a:effectLst>
        </p:spPr>
      </p:pic>
      <p:sp>
        <p:nvSpPr>
          <p:cNvPr id="14" name="Rectangle 13"/>
          <p:cNvSpPr/>
          <p:nvPr/>
        </p:nvSpPr>
        <p:spPr>
          <a:xfrm>
            <a:off x="219353" y="5389444"/>
            <a:ext cx="2776827" cy="892552"/>
          </a:xfrm>
          <a:prstGeom prst="rect">
            <a:avLst/>
          </a:prstGeom>
        </p:spPr>
        <p:txBody>
          <a:bodyPr wrap="square">
            <a:spAutoFit/>
          </a:bodyPr>
          <a:lstStyle/>
          <a:p>
            <a:r>
              <a:rPr lang="en-US" sz="2000" dirty="0">
                <a:latin typeface="Arial"/>
                <a:cs typeface="Arial"/>
              </a:rPr>
              <a:t>Phantom 2 Vision Photo Drone From </a:t>
            </a:r>
            <a:r>
              <a:rPr lang="en-US" sz="2000" dirty="0" smtClean="0">
                <a:latin typeface="Arial"/>
                <a:cs typeface="Arial"/>
              </a:rPr>
              <a:t>DJI</a:t>
            </a:r>
          </a:p>
          <a:p>
            <a:r>
              <a:rPr lang="en-US" sz="1200" dirty="0" smtClean="0">
                <a:latin typeface="Arial"/>
                <a:cs typeface="Arial"/>
              </a:rPr>
              <a:t>Source: New York Times</a:t>
            </a:r>
            <a:endParaRPr lang="en-US" sz="1200" dirty="0">
              <a:latin typeface="Arial"/>
              <a:cs typeface="Arial"/>
            </a:endParaRPr>
          </a:p>
        </p:txBody>
      </p:sp>
      <p:pic>
        <p:nvPicPr>
          <p:cNvPr id="15" name="Picture 4"/>
          <p:cNvPicPr>
            <a:picLocks noChangeAspect="1" noChangeArrowheads="1"/>
          </p:cNvPicPr>
          <p:nvPr/>
        </p:nvPicPr>
        <p:blipFill>
          <a:blip r:embed="rId4" cstate="print"/>
          <a:srcRect/>
          <a:stretch>
            <a:fillRect/>
          </a:stretch>
        </p:blipFill>
        <p:spPr bwMode="auto">
          <a:xfrm>
            <a:off x="3248420" y="3516372"/>
            <a:ext cx="2224640" cy="1779711"/>
          </a:xfrm>
          <a:prstGeom prst="rect">
            <a:avLst/>
          </a:prstGeom>
          <a:noFill/>
          <a:ln w="9525">
            <a:noFill/>
            <a:miter lim="800000"/>
            <a:headEnd/>
            <a:tailEnd/>
          </a:ln>
          <a:effectLst>
            <a:glow rad="50800">
              <a:schemeClr val="tx1">
                <a:alpha val="75000"/>
              </a:schemeClr>
            </a:glow>
          </a:effectLst>
        </p:spPr>
      </p:pic>
      <p:pic>
        <p:nvPicPr>
          <p:cNvPr id="16" name="Picture 15"/>
          <p:cNvPicPr>
            <a:picLocks noChangeAspect="1"/>
          </p:cNvPicPr>
          <p:nvPr/>
        </p:nvPicPr>
        <p:blipFill>
          <a:blip r:embed="rId5" cstate="print"/>
          <a:stretch>
            <a:fillRect/>
          </a:stretch>
        </p:blipFill>
        <p:spPr>
          <a:xfrm>
            <a:off x="6032312" y="3510525"/>
            <a:ext cx="2395085" cy="1532150"/>
          </a:xfrm>
          <a:prstGeom prst="rect">
            <a:avLst/>
          </a:prstGeom>
          <a:effectLst>
            <a:glow rad="50800">
              <a:schemeClr val="tx1">
                <a:alpha val="75000"/>
              </a:schemeClr>
            </a:glow>
          </a:effectLst>
        </p:spPr>
      </p:pic>
      <p:sp>
        <p:nvSpPr>
          <p:cNvPr id="17" name="TextBox 16"/>
          <p:cNvSpPr txBox="1"/>
          <p:nvPr/>
        </p:nvSpPr>
        <p:spPr>
          <a:xfrm>
            <a:off x="3164133" y="5405038"/>
            <a:ext cx="2467342" cy="400110"/>
          </a:xfrm>
          <a:prstGeom prst="rect">
            <a:avLst/>
          </a:prstGeom>
          <a:noFill/>
        </p:spPr>
        <p:txBody>
          <a:bodyPr wrap="none" rtlCol="0">
            <a:spAutoFit/>
          </a:bodyPr>
          <a:lstStyle/>
          <a:p>
            <a:r>
              <a:rPr lang="en-US" sz="2000" dirty="0" smtClean="0"/>
              <a:t>Predator MQ-9 UAV</a:t>
            </a:r>
            <a:endParaRPr lang="en-US" sz="2000" dirty="0"/>
          </a:p>
        </p:txBody>
      </p:sp>
      <p:sp>
        <p:nvSpPr>
          <p:cNvPr id="18" name="TextBox 17"/>
          <p:cNvSpPr txBox="1"/>
          <p:nvPr/>
        </p:nvSpPr>
        <p:spPr>
          <a:xfrm>
            <a:off x="5976987" y="5286094"/>
            <a:ext cx="2866694" cy="646331"/>
          </a:xfrm>
          <a:prstGeom prst="rect">
            <a:avLst/>
          </a:prstGeom>
          <a:noFill/>
        </p:spPr>
        <p:txBody>
          <a:bodyPr wrap="square" rtlCol="0">
            <a:spAutoFit/>
          </a:bodyPr>
          <a:lstStyle/>
          <a:p>
            <a:r>
              <a:rPr lang="en-US" sz="1800" dirty="0" smtClean="0"/>
              <a:t>Raytheon Multi-Spectral Targeting System</a:t>
            </a:r>
            <a:endParaRPr lang="en-US" sz="1800" dirty="0"/>
          </a:p>
        </p:txBody>
      </p:sp>
    </p:spTree>
    <p:extLst>
      <p:ext uri="{BB962C8B-B14F-4D97-AF65-F5344CB8AC3E}">
        <p14:creationId xmlns:p14="http://schemas.microsoft.com/office/powerpoint/2010/main" val="334063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UAV Computer Vision Application</a:t>
            </a:r>
            <a:endParaRPr lang="en-US" dirty="0"/>
          </a:p>
        </p:txBody>
      </p:sp>
      <p:sp>
        <p:nvSpPr>
          <p:cNvPr id="5" name="Content Placeholder 4"/>
          <p:cNvSpPr>
            <a:spLocks noGrp="1"/>
          </p:cNvSpPr>
          <p:nvPr>
            <p:ph idx="1"/>
          </p:nvPr>
        </p:nvSpPr>
        <p:spPr>
          <a:xfrm>
            <a:off x="583956" y="801410"/>
            <a:ext cx="8193199" cy="2398056"/>
          </a:xfrm>
        </p:spPr>
        <p:txBody>
          <a:bodyPr/>
          <a:lstStyle/>
          <a:p>
            <a:pPr marL="342900" lvl="1" indent="-342900">
              <a:spcBef>
                <a:spcPct val="20000"/>
              </a:spcBef>
              <a:buClr>
                <a:srgbClr val="000080"/>
              </a:buClr>
              <a:buSzPct val="150000"/>
              <a:buFont typeface="Wingdings" pitchFamily="2" charset="2"/>
              <a:buChar char="§"/>
              <a:defRPr/>
            </a:pPr>
            <a:r>
              <a:rPr lang="en-US" sz="2000" b="1" dirty="0">
                <a:latin typeface="Helvetica"/>
              </a:rPr>
              <a:t>Key Application: </a:t>
            </a:r>
            <a:r>
              <a:rPr lang="en-US" sz="2000" dirty="0">
                <a:latin typeface="Helvetica"/>
              </a:rPr>
              <a:t>Target tracking aimed to use the video capabilities in the Predator MQ-9</a:t>
            </a:r>
          </a:p>
          <a:p>
            <a:pPr marL="800100" lvl="2" indent="-342900">
              <a:spcBef>
                <a:spcPct val="20000"/>
              </a:spcBef>
              <a:buClr>
                <a:srgbClr val="000080"/>
              </a:buClr>
              <a:buSzPct val="150000"/>
              <a:buFont typeface="Wingdings" pitchFamily="2" charset="2"/>
              <a:buChar char="§"/>
            </a:pPr>
            <a:r>
              <a:rPr lang="en-US" dirty="0">
                <a:latin typeface="Helvetica"/>
              </a:rPr>
              <a:t>Automated detection</a:t>
            </a:r>
          </a:p>
          <a:p>
            <a:pPr marL="800100" lvl="2" indent="-342900">
              <a:spcBef>
                <a:spcPct val="20000"/>
              </a:spcBef>
              <a:buClr>
                <a:srgbClr val="000080"/>
              </a:buClr>
              <a:buSzPct val="150000"/>
              <a:buFont typeface="Wingdings" pitchFamily="2" charset="2"/>
              <a:buChar char="§"/>
            </a:pPr>
            <a:r>
              <a:rPr lang="en-US" dirty="0">
                <a:latin typeface="Helvetica"/>
              </a:rPr>
              <a:t>Target tracking</a:t>
            </a:r>
          </a:p>
          <a:p>
            <a:pPr marL="800100" lvl="2" indent="-342900">
              <a:spcBef>
                <a:spcPct val="20000"/>
              </a:spcBef>
              <a:buClr>
                <a:srgbClr val="000080"/>
              </a:buClr>
              <a:buSzPct val="150000"/>
              <a:buFont typeface="Wingdings" pitchFamily="2" charset="2"/>
              <a:buChar char="§"/>
            </a:pPr>
            <a:r>
              <a:rPr lang="en-US" dirty="0" smtClean="0">
                <a:latin typeface="Helvetica"/>
              </a:rPr>
              <a:t>Surveillance</a:t>
            </a:r>
            <a:endParaRPr lang="en-US" dirty="0">
              <a:latin typeface="Helvetica"/>
            </a:endParaRPr>
          </a:p>
          <a:p>
            <a:pPr marL="342900" lvl="0" indent="-342900">
              <a:spcBef>
                <a:spcPct val="20000"/>
              </a:spcBef>
              <a:buSzPct val="150000"/>
              <a:buFont typeface="Wingdings" pitchFamily="2" charset="2"/>
              <a:buChar char="§"/>
              <a:defRPr/>
            </a:pPr>
            <a:r>
              <a:rPr lang="en-US" sz="2000" b="1" dirty="0" smtClean="0">
                <a:latin typeface="Helvetica"/>
              </a:rPr>
              <a:t>Performance </a:t>
            </a:r>
            <a:r>
              <a:rPr lang="en-US" sz="2000" b="1" dirty="0">
                <a:latin typeface="Helvetica"/>
              </a:rPr>
              <a:t>Goal:</a:t>
            </a:r>
            <a:r>
              <a:rPr lang="en-US" sz="2000" dirty="0">
                <a:latin typeface="Helvetica"/>
              </a:rPr>
              <a:t> 140 Frames/</a:t>
            </a:r>
            <a:r>
              <a:rPr lang="en-US" sz="2000" dirty="0" err="1">
                <a:latin typeface="Helvetica"/>
              </a:rPr>
              <a:t>kJoule</a:t>
            </a:r>
            <a:r>
              <a:rPr lang="en-US" sz="2000" dirty="0">
                <a:latin typeface="Helvetica"/>
              </a:rPr>
              <a:t> for 2048x2048 frames</a:t>
            </a:r>
          </a:p>
          <a:p>
            <a:pPr marL="800100" lvl="1" indent="-342900">
              <a:spcBef>
                <a:spcPct val="20000"/>
              </a:spcBef>
              <a:buClr>
                <a:srgbClr val="000080"/>
              </a:buClr>
              <a:buSzPct val="150000"/>
              <a:buFont typeface="Wingdings" pitchFamily="2" charset="2"/>
              <a:buChar char="§"/>
            </a:pPr>
            <a:r>
              <a:rPr lang="en-US" sz="2000" dirty="0">
                <a:latin typeface="Helvetica"/>
              </a:rPr>
              <a:t>2000× improvement over state of the art</a:t>
            </a:r>
            <a:endParaRPr lang="en-US" dirty="0">
              <a:latin typeface="Helvetica"/>
            </a:endParaRPr>
          </a:p>
          <a:p>
            <a:endParaRPr lang="en-US" dirty="0"/>
          </a:p>
        </p:txBody>
      </p:sp>
      <p:sp>
        <p:nvSpPr>
          <p:cNvPr id="10" name="TextBox 9"/>
          <p:cNvSpPr txBox="1"/>
          <p:nvPr/>
        </p:nvSpPr>
        <p:spPr>
          <a:xfrm>
            <a:off x="2409043" y="6114438"/>
            <a:ext cx="3736920" cy="553998"/>
          </a:xfrm>
          <a:prstGeom prst="rect">
            <a:avLst/>
          </a:prstGeom>
          <a:noFill/>
        </p:spPr>
        <p:txBody>
          <a:bodyPr wrap="none" rtlCol="0">
            <a:spAutoFit/>
          </a:bodyPr>
          <a:lstStyle/>
          <a:p>
            <a:r>
              <a:rPr lang="en-US" sz="3000" b="1" dirty="0" smtClean="0">
                <a:solidFill>
                  <a:schemeClr val="bg1"/>
                </a:solidFill>
              </a:rPr>
              <a:t>Predator MQ-9 UAV</a:t>
            </a:r>
            <a:endParaRPr lang="en-US" sz="3000" b="1" dirty="0">
              <a:solidFill>
                <a:schemeClr val="bg1"/>
              </a:solidFill>
            </a:endParaRPr>
          </a:p>
        </p:txBody>
      </p:sp>
      <p:pic>
        <p:nvPicPr>
          <p:cNvPr id="2" name="Picture 1"/>
          <p:cNvPicPr>
            <a:picLocks noChangeAspect="1"/>
          </p:cNvPicPr>
          <p:nvPr/>
        </p:nvPicPr>
        <p:blipFill>
          <a:blip r:embed="rId2"/>
          <a:stretch>
            <a:fillRect/>
          </a:stretch>
        </p:blipFill>
        <p:spPr>
          <a:xfrm>
            <a:off x="583956" y="3435256"/>
            <a:ext cx="3263462" cy="26289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0555" y="3627933"/>
            <a:ext cx="3288363" cy="1983294"/>
          </a:xfrm>
          <a:prstGeom prst="rect">
            <a:avLst/>
          </a:prstGeom>
        </p:spPr>
      </p:pic>
      <p:sp>
        <p:nvSpPr>
          <p:cNvPr id="6" name="TextBox 5"/>
          <p:cNvSpPr txBox="1"/>
          <p:nvPr/>
        </p:nvSpPr>
        <p:spPr>
          <a:xfrm>
            <a:off x="548026" y="5984170"/>
            <a:ext cx="3732625" cy="461665"/>
          </a:xfrm>
          <a:prstGeom prst="rect">
            <a:avLst/>
          </a:prstGeom>
          <a:noFill/>
        </p:spPr>
        <p:txBody>
          <a:bodyPr wrap="none" rtlCol="0">
            <a:spAutoFit/>
          </a:bodyPr>
          <a:lstStyle/>
          <a:p>
            <a:r>
              <a:rPr lang="en-US" dirty="0" smtClean="0">
                <a:latin typeface="Calibri"/>
                <a:cs typeface="Calibri"/>
              </a:rPr>
              <a:t>Military Market 2016: E $6B </a:t>
            </a:r>
          </a:p>
        </p:txBody>
      </p:sp>
      <p:sp>
        <p:nvSpPr>
          <p:cNvPr id="9" name="TextBox 8"/>
          <p:cNvSpPr txBox="1"/>
          <p:nvPr/>
        </p:nvSpPr>
        <p:spPr>
          <a:xfrm>
            <a:off x="4530541" y="5733296"/>
            <a:ext cx="3657989" cy="461665"/>
          </a:xfrm>
          <a:prstGeom prst="rect">
            <a:avLst/>
          </a:prstGeom>
          <a:noFill/>
        </p:spPr>
        <p:txBody>
          <a:bodyPr wrap="none" rtlCol="0">
            <a:spAutoFit/>
          </a:bodyPr>
          <a:lstStyle/>
          <a:p>
            <a:r>
              <a:rPr lang="en-US" dirty="0" smtClean="0">
                <a:latin typeface="Calibri"/>
                <a:cs typeface="Calibri"/>
              </a:rPr>
              <a:t>Civilian Market 2016: E $1B </a:t>
            </a:r>
          </a:p>
        </p:txBody>
      </p:sp>
      <p:sp>
        <p:nvSpPr>
          <p:cNvPr id="7" name="TextBox 6"/>
          <p:cNvSpPr txBox="1"/>
          <p:nvPr/>
        </p:nvSpPr>
        <p:spPr>
          <a:xfrm>
            <a:off x="1100327" y="6490927"/>
            <a:ext cx="7058855" cy="307777"/>
          </a:xfrm>
          <a:prstGeom prst="rect">
            <a:avLst/>
          </a:prstGeom>
          <a:noFill/>
        </p:spPr>
        <p:txBody>
          <a:bodyPr wrap="none" rtlCol="0">
            <a:spAutoFit/>
          </a:bodyPr>
          <a:lstStyle/>
          <a:p>
            <a:r>
              <a:rPr lang="en-US" sz="1400" dirty="0">
                <a:latin typeface="Calibri"/>
                <a:cs typeface="Calibri"/>
              </a:rPr>
              <a:t>http://www.businessinsider.com/drones-navigating-toward-commercial-applications-2-2014-1</a:t>
            </a:r>
            <a:endParaRPr lang="en-US" sz="1400" dirty="0" smtClean="0">
              <a:latin typeface="Calibri"/>
              <a:cs typeface="Calibri"/>
            </a:endParaRPr>
          </a:p>
        </p:txBody>
      </p:sp>
    </p:spTree>
    <p:extLst>
      <p:ext uri="{BB962C8B-B14F-4D97-AF65-F5344CB8AC3E}">
        <p14:creationId xmlns:p14="http://schemas.microsoft.com/office/powerpoint/2010/main" val="1129620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1" y="50800"/>
            <a:ext cx="7112000" cy="1137920"/>
          </a:xfrm>
        </p:spPr>
        <p:txBody>
          <a:bodyPr/>
          <a:lstStyle/>
          <a:p>
            <a:r>
              <a:rPr lang="en-US" dirty="0" smtClean="0"/>
              <a:t>Patterns in Emerging Markets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01448494"/>
              </p:ext>
            </p:extLst>
          </p:nvPr>
        </p:nvGraphicFramePr>
        <p:xfrm>
          <a:off x="202701" y="1457960"/>
          <a:ext cx="3835397" cy="5012424"/>
        </p:xfrm>
        <a:graphic>
          <a:graphicData uri="http://schemas.openxmlformats.org/drawingml/2006/table">
            <a:tbl>
              <a:tblPr/>
              <a:tblGrid>
                <a:gridCol w="2056056"/>
                <a:gridCol w="301563"/>
                <a:gridCol w="274320"/>
                <a:gridCol w="294640"/>
                <a:gridCol w="268616"/>
                <a:gridCol w="305173"/>
                <a:gridCol w="335029"/>
              </a:tblGrid>
              <a:tr h="1708434">
                <a:tc>
                  <a:txBody>
                    <a:bodyPr/>
                    <a:lstStyle/>
                    <a:p>
                      <a:pPr algn="dist" fontAlgn="auto"/>
                      <a:endParaRPr lang="nb-NO" sz="10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FFFF"/>
                    </a:solidFill>
                  </a:tcPr>
                </a:tc>
                <a:tc>
                  <a:txBody>
                    <a:bodyPr/>
                    <a:lstStyle/>
                    <a:p>
                      <a:pPr algn="l" fontAlgn="b"/>
                      <a:r>
                        <a:rPr lang="en-US" sz="1400" b="0" i="0" u="none" strike="noStrike" dirty="0" smtClean="0">
                          <a:effectLst/>
                          <a:latin typeface="Arial"/>
                        </a:rPr>
                        <a:t> Web </a:t>
                      </a:r>
                      <a:r>
                        <a:rPr lang="en-US" sz="1400" b="0" i="0" u="none" strike="noStrike" dirty="0">
                          <a:effectLst/>
                          <a:latin typeface="Arial"/>
                        </a:rPr>
                        <a:t>Search</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Social </a:t>
                      </a:r>
                      <a:r>
                        <a:rPr lang="en-US" sz="1400" b="0" i="0" u="none" strike="noStrike" dirty="0">
                          <a:effectLst/>
                          <a:latin typeface="Arial"/>
                        </a:rPr>
                        <a:t>Networks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_tradnl" sz="1400" b="0" i="0" u="none" strike="noStrike" dirty="0" smtClean="0">
                          <a:effectLst/>
                          <a:latin typeface="Arial"/>
                        </a:rPr>
                        <a:t> </a:t>
                      </a:r>
                      <a:r>
                        <a:rPr lang="es-ES_tradnl" sz="1400" b="0" i="0" u="none" strike="noStrike" dirty="0" err="1" smtClean="0">
                          <a:effectLst/>
                          <a:latin typeface="Arial"/>
                        </a:rPr>
                        <a:t>Database</a:t>
                      </a:r>
                      <a:endParaRPr lang="es-ES_tradnl"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400" b="0" i="0" u="none" strike="noStrike" dirty="0" smtClean="0">
                          <a:effectLst/>
                          <a:latin typeface="Arial"/>
                        </a:rPr>
                        <a:t>B</a:t>
                      </a:r>
                      <a:r>
                        <a:rPr lang="en-US" sz="1400" b="0" i="0" u="none" strike="noStrike" dirty="0" err="1" smtClean="0">
                          <a:effectLst/>
                          <a:latin typeface="Arial"/>
                        </a:rPr>
                        <a:t>i</a:t>
                      </a:r>
                      <a:r>
                        <a:rPr lang="de-DE" sz="1400" b="0" i="0" u="none" strike="noStrike" dirty="0" err="1" smtClean="0">
                          <a:effectLst/>
                          <a:latin typeface="Arial"/>
                        </a:rPr>
                        <a:t>g</a:t>
                      </a:r>
                      <a:r>
                        <a:rPr lang="de-DE" sz="1400" b="0" i="0" u="none" strike="noStrike" baseline="0" dirty="0" smtClean="0">
                          <a:effectLst/>
                          <a:latin typeface="Arial"/>
                        </a:rPr>
                        <a:t> Data </a:t>
                      </a:r>
                      <a:r>
                        <a:rPr lang="de-DE" sz="1400" b="0" i="0" u="none" strike="noStrike" baseline="0" dirty="0" err="1" smtClean="0">
                          <a:effectLst/>
                          <a:latin typeface="Arial"/>
                        </a:rPr>
                        <a:t>Analytics</a:t>
                      </a:r>
                      <a:endParaRPr lang="de-DE"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HPC</a:t>
                      </a:r>
                      <a:endParaRPr lang="en-US"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a:t>
                      </a:r>
                      <a:r>
                        <a:rPr lang="hu-HU" sz="1400" b="0" i="0" u="none" strike="noStrike" dirty="0" smtClean="0">
                          <a:effectLst/>
                          <a:latin typeface="Arial"/>
                        </a:rPr>
                        <a:t>Genomics</a:t>
                      </a:r>
                      <a:endParaRPr lang="hu-HU"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Graph Algorithms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n-US" sz="1400" b="1" i="0" u="none" strike="noStrike" dirty="0">
                          <a:effectLst/>
                          <a:latin typeface="Arial"/>
                        </a:rPr>
                        <a:t>Graphical Models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Backtrack / B&amp;B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de-DE" sz="1400" b="1" i="0" u="none" strike="noStrike" dirty="0">
                          <a:effectLst/>
                          <a:latin typeface="Arial"/>
                        </a:rPr>
                        <a:t>Finite State </a:t>
                      </a:r>
                      <a:r>
                        <a:rPr lang="de-DE" sz="1400" b="1" i="0" u="none" strike="noStrike" dirty="0" smtClean="0">
                          <a:effectLst/>
                          <a:latin typeface="Arial"/>
                        </a:rPr>
                        <a:t>Machines</a:t>
                      </a:r>
                      <a:endParaRPr lang="de-DE"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252382">
                <a:tc>
                  <a:txBody>
                    <a:bodyPr/>
                    <a:lstStyle/>
                    <a:p>
                      <a:pPr algn="l" fontAlgn="b"/>
                      <a:r>
                        <a:rPr lang="nl-NL" sz="1400" b="1" i="0" u="none" strike="noStrike" kern="1200" dirty="0">
                          <a:solidFill>
                            <a:schemeClr val="tx1"/>
                          </a:solidFill>
                          <a:effectLst/>
                          <a:latin typeface="Arial"/>
                          <a:ea typeface="+mn-ea"/>
                          <a:cs typeface="+mn-cs"/>
                        </a:rPr>
                        <a:t>Circuits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Dynamic </a:t>
                      </a:r>
                      <a:r>
                        <a:rPr lang="en-US" sz="1400" b="1" i="0" u="none" strike="noStrike" dirty="0" smtClean="0">
                          <a:effectLst/>
                          <a:latin typeface="Arial"/>
                        </a:rPr>
                        <a:t>Programming</a:t>
                      </a:r>
                      <a:endParaRPr lang="en-US"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252382">
                <a:tc>
                  <a:txBody>
                    <a:bodyPr/>
                    <a:lstStyle/>
                    <a:p>
                      <a:pPr algn="l" fontAlgn="b"/>
                      <a:r>
                        <a:rPr lang="en-US" sz="1400" b="1" i="0" u="none" strike="noStrike" dirty="0">
                          <a:effectLst/>
                          <a:latin typeface="Arial"/>
                        </a:rPr>
                        <a:t>N-Body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Unstructured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a-DK" sz="1400" b="1" i="0" u="none" strike="noStrike" dirty="0">
                          <a:effectLst/>
                          <a:latin typeface="Arial"/>
                        </a:rPr>
                        <a:t>Dense Matrix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252382">
                <a:tc>
                  <a:txBody>
                    <a:bodyPr/>
                    <a:lstStyle/>
                    <a:p>
                      <a:pPr algn="l" fontAlgn="b"/>
                      <a:r>
                        <a:rPr lang="es-ES_tradnl" sz="1400" b="1" i="0" u="none" strike="noStrike" dirty="0" err="1">
                          <a:effectLst/>
                          <a:latin typeface="Arial"/>
                        </a:rPr>
                        <a:t>Sparse</a:t>
                      </a:r>
                      <a:r>
                        <a:rPr lang="es-ES_tradnl" sz="1400" b="1" i="0" u="none" strike="noStrike" dirty="0">
                          <a:effectLst/>
                          <a:latin typeface="Arial"/>
                        </a:rPr>
                        <a:t> </a:t>
                      </a:r>
                      <a:r>
                        <a:rPr lang="es-ES_tradnl" sz="1400" b="1" i="0" u="none" strike="noStrike" dirty="0" err="1">
                          <a:effectLst/>
                          <a:latin typeface="Arial"/>
                        </a:rPr>
                        <a:t>Matrix</a:t>
                      </a:r>
                      <a:endParaRPr lang="es-ES_tradnl"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252382">
                <a:tc>
                  <a:txBody>
                    <a:bodyPr/>
                    <a:lstStyle/>
                    <a:p>
                      <a:pPr algn="l" fontAlgn="b"/>
                      <a:r>
                        <a:rPr lang="en-US" sz="1400" b="1" i="0" u="none" strike="noStrike" dirty="0">
                          <a:effectLst/>
                          <a:latin typeface="Arial"/>
                        </a:rPr>
                        <a:t>Spectral (FFT)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5406">
                <a:tc>
                  <a:txBody>
                    <a:bodyPr/>
                    <a:lstStyle/>
                    <a:p>
                      <a:pPr algn="l" fontAlgn="b"/>
                      <a:r>
                        <a:rPr lang="en-US" sz="1400" b="1" i="0" u="none" strike="noStrike" dirty="0">
                          <a:effectLst/>
                          <a:latin typeface="Arial"/>
                        </a:rPr>
                        <a:t>Monte Carlo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Content Placeholder 2"/>
          <p:cNvSpPr txBox="1">
            <a:spLocks noGrp="1"/>
          </p:cNvSpPr>
          <p:nvPr>
            <p:ph idx="1"/>
          </p:nvPr>
        </p:nvSpPr>
        <p:spPr bwMode="auto">
          <a:xfrm>
            <a:off x="1249181" y="1457960"/>
            <a:ext cx="864099" cy="6756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eaLnBrk="0" hangingPunct="0">
              <a:spcBef>
                <a:spcPct val="20000"/>
              </a:spcBef>
              <a:buClr>
                <a:srgbClr val="000080"/>
              </a:buClr>
              <a:buSzPct val="85000"/>
              <a:buNone/>
              <a:defRPr/>
            </a:pPr>
            <a:r>
              <a:rPr lang="en-US" sz="2600" dirty="0" smtClean="0">
                <a:cs typeface="Calibri"/>
              </a:rPr>
              <a:t>Apps</a:t>
            </a:r>
            <a:endParaRPr lang="en-US" sz="2600" dirty="0">
              <a:cs typeface="Calibri"/>
            </a:endParaRPr>
          </a:p>
        </p:txBody>
      </p:sp>
      <p:sp>
        <p:nvSpPr>
          <p:cNvPr id="16" name="Content Placeholder 2"/>
          <p:cNvSpPr txBox="1">
            <a:spLocks/>
          </p:cNvSpPr>
          <p:nvPr/>
        </p:nvSpPr>
        <p:spPr bwMode="auto">
          <a:xfrm>
            <a:off x="202701" y="2707640"/>
            <a:ext cx="1341619" cy="3708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spcBef>
                <a:spcPct val="20000"/>
              </a:spcBef>
              <a:buFont typeface="Wingdings" charset="2"/>
              <a:buNone/>
              <a:defRPr/>
            </a:pPr>
            <a:r>
              <a:rPr lang="en-US" sz="2600" dirty="0" smtClean="0">
                <a:cs typeface="Calibri"/>
              </a:rPr>
              <a:t>Patterns</a:t>
            </a:r>
            <a:endParaRPr lang="en-US" sz="2600" dirty="0">
              <a:cs typeface="Calibri"/>
            </a:endParaRPr>
          </a:p>
        </p:txBody>
      </p:sp>
      <p:sp>
        <p:nvSpPr>
          <p:cNvPr id="6"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
        <p:nvSpPr>
          <p:cNvPr id="7" name="Content Placeholder 4"/>
          <p:cNvSpPr txBox="1">
            <a:spLocks/>
          </p:cNvSpPr>
          <p:nvPr/>
        </p:nvSpPr>
        <p:spPr bwMode="auto">
          <a:xfrm>
            <a:off x="4545264" y="2084778"/>
            <a:ext cx="4398210" cy="369038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buNone/>
            </a:pPr>
            <a:r>
              <a:rPr lang="en-US" sz="2400" dirty="0" err="1" smtClean="0"/>
              <a:t>Krste</a:t>
            </a:r>
            <a:r>
              <a:rPr lang="en-US" sz="2400" dirty="0" smtClean="0"/>
              <a:t> showed a version of the Application/Pattern mapping in his talk</a:t>
            </a:r>
          </a:p>
          <a:p>
            <a:pPr marL="0" indent="0">
              <a:buNone/>
            </a:pPr>
            <a:endParaRPr lang="en-US" sz="2400" dirty="0" smtClean="0"/>
          </a:p>
          <a:p>
            <a:pPr marL="0" indent="0">
              <a:buNone/>
            </a:pPr>
            <a:r>
              <a:rPr lang="en-US" sz="2400" dirty="0" smtClean="0"/>
              <a:t>Now, let's update this for </a:t>
            </a:r>
            <a:r>
              <a:rPr lang="en-US" sz="2400" b="1" dirty="0" smtClean="0"/>
              <a:t>emerging applications</a:t>
            </a:r>
            <a:r>
              <a:rPr lang="en-US" sz="2400" dirty="0" smtClean="0"/>
              <a:t>… </a:t>
            </a:r>
            <a:endParaRPr lang="en-US" sz="2400" dirty="0"/>
          </a:p>
        </p:txBody>
      </p:sp>
    </p:spTree>
    <p:extLst>
      <p:ext uri="{BB962C8B-B14F-4D97-AF65-F5344CB8AC3E}">
        <p14:creationId xmlns:p14="http://schemas.microsoft.com/office/powerpoint/2010/main" val="3358123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1" y="50800"/>
            <a:ext cx="7112000" cy="1137920"/>
          </a:xfrm>
        </p:spPr>
        <p:txBody>
          <a:bodyPr/>
          <a:lstStyle/>
          <a:p>
            <a:r>
              <a:rPr lang="en-US" dirty="0" smtClean="0"/>
              <a:t>Patterns in UAV Computer Vision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69208122"/>
              </p:ext>
            </p:extLst>
          </p:nvPr>
        </p:nvGraphicFramePr>
        <p:xfrm>
          <a:off x="202701" y="1457960"/>
          <a:ext cx="4854100" cy="5012424"/>
        </p:xfrm>
        <a:graphic>
          <a:graphicData uri="http://schemas.openxmlformats.org/drawingml/2006/table">
            <a:tbl>
              <a:tblPr/>
              <a:tblGrid>
                <a:gridCol w="2056056"/>
                <a:gridCol w="301563"/>
                <a:gridCol w="274320"/>
                <a:gridCol w="294640"/>
                <a:gridCol w="268616"/>
                <a:gridCol w="305173"/>
                <a:gridCol w="335029"/>
                <a:gridCol w="1018703"/>
              </a:tblGrid>
              <a:tr h="1708434">
                <a:tc>
                  <a:txBody>
                    <a:bodyPr/>
                    <a:lstStyle/>
                    <a:p>
                      <a:pPr algn="dist" fontAlgn="auto"/>
                      <a:endParaRPr lang="nb-NO" sz="10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FFFF"/>
                    </a:solidFill>
                  </a:tcPr>
                </a:tc>
                <a:tc>
                  <a:txBody>
                    <a:bodyPr/>
                    <a:lstStyle/>
                    <a:p>
                      <a:pPr algn="l" fontAlgn="b"/>
                      <a:r>
                        <a:rPr lang="en-US" sz="1400" b="0" i="0" u="none" strike="noStrike" dirty="0" smtClean="0">
                          <a:effectLst/>
                          <a:latin typeface="Arial"/>
                        </a:rPr>
                        <a:t> Web </a:t>
                      </a:r>
                      <a:r>
                        <a:rPr lang="en-US" sz="1400" b="0" i="0" u="none" strike="noStrike" dirty="0">
                          <a:effectLst/>
                          <a:latin typeface="Arial"/>
                        </a:rPr>
                        <a:t>Search</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Social </a:t>
                      </a:r>
                      <a:r>
                        <a:rPr lang="en-US" sz="1400" b="0" i="0" u="none" strike="noStrike" dirty="0">
                          <a:effectLst/>
                          <a:latin typeface="Arial"/>
                        </a:rPr>
                        <a:t>Networks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_tradnl" sz="1400" b="0" i="0" u="none" strike="noStrike" dirty="0" smtClean="0">
                          <a:effectLst/>
                          <a:latin typeface="Arial"/>
                        </a:rPr>
                        <a:t> </a:t>
                      </a:r>
                      <a:r>
                        <a:rPr lang="es-ES_tradnl" sz="1400" b="0" i="0" u="none" strike="noStrike" dirty="0" err="1" smtClean="0">
                          <a:effectLst/>
                          <a:latin typeface="Arial"/>
                        </a:rPr>
                        <a:t>Database</a:t>
                      </a:r>
                      <a:endParaRPr lang="es-ES_tradnl"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400" b="0" i="0" u="none" strike="noStrike" dirty="0" smtClean="0">
                          <a:effectLst/>
                          <a:latin typeface="Arial"/>
                        </a:rPr>
                        <a:t>B</a:t>
                      </a:r>
                      <a:r>
                        <a:rPr lang="en-US" sz="1400" b="0" i="0" u="none" strike="noStrike" dirty="0" err="1" smtClean="0">
                          <a:effectLst/>
                          <a:latin typeface="Arial"/>
                        </a:rPr>
                        <a:t>i</a:t>
                      </a:r>
                      <a:r>
                        <a:rPr lang="de-DE" sz="1400" b="0" i="0" u="none" strike="noStrike" dirty="0" err="1" smtClean="0">
                          <a:effectLst/>
                          <a:latin typeface="Arial"/>
                        </a:rPr>
                        <a:t>g</a:t>
                      </a:r>
                      <a:r>
                        <a:rPr lang="de-DE" sz="1400" b="0" i="0" u="none" strike="noStrike" baseline="0" dirty="0" smtClean="0">
                          <a:effectLst/>
                          <a:latin typeface="Arial"/>
                        </a:rPr>
                        <a:t> Data </a:t>
                      </a:r>
                      <a:r>
                        <a:rPr lang="de-DE" sz="1400" b="0" i="0" u="none" strike="noStrike" baseline="0" dirty="0" err="1" smtClean="0">
                          <a:effectLst/>
                          <a:latin typeface="Arial"/>
                        </a:rPr>
                        <a:t>Analytics</a:t>
                      </a:r>
                      <a:endParaRPr lang="de-DE"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HPC</a:t>
                      </a:r>
                      <a:endParaRPr lang="en-US"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effectLst/>
                          <a:latin typeface="Arial"/>
                        </a:rPr>
                        <a:t>  </a:t>
                      </a:r>
                      <a:r>
                        <a:rPr lang="hu-HU" sz="1400" b="0" i="0" u="none" strike="noStrike" dirty="0" smtClean="0">
                          <a:effectLst/>
                          <a:latin typeface="Arial"/>
                        </a:rPr>
                        <a:t>Genomics</a:t>
                      </a:r>
                      <a:endParaRPr lang="hu-HU" sz="1400" b="0" i="0" u="none" strike="noStrike" dirty="0">
                        <a:effectLst/>
                        <a:latin typeface="Arial"/>
                      </a:endParaRP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smtClean="0">
                          <a:effectLst/>
                          <a:latin typeface="Arial"/>
                        </a:rPr>
                        <a:t>UAV </a:t>
                      </a:r>
                      <a:r>
                        <a:rPr lang="en-US" sz="1400" b="1" i="0" u="none" strike="noStrike" dirty="0">
                          <a:effectLst/>
                          <a:latin typeface="Arial"/>
                        </a:rPr>
                        <a:t/>
                      </a:r>
                      <a:br>
                        <a:rPr lang="en-US" sz="1400" b="1" i="0" u="none" strike="noStrike" dirty="0">
                          <a:effectLst/>
                          <a:latin typeface="Arial"/>
                        </a:rPr>
                      </a:br>
                      <a:r>
                        <a:rPr lang="en-US" sz="1400" b="1" i="0" u="none" strike="noStrike" dirty="0">
                          <a:effectLst/>
                          <a:latin typeface="Arial"/>
                        </a:rPr>
                        <a:t> Vision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382">
                <a:tc>
                  <a:txBody>
                    <a:bodyPr/>
                    <a:lstStyle/>
                    <a:p>
                      <a:pPr algn="l" fontAlgn="b"/>
                      <a:r>
                        <a:rPr lang="en-US" sz="1400" b="1" i="0" u="none" strike="noStrike" dirty="0">
                          <a:effectLst/>
                          <a:latin typeface="Arial"/>
                        </a:rPr>
                        <a:t>Graph Algorithms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r>
              <a:tr h="252382">
                <a:tc>
                  <a:txBody>
                    <a:bodyPr/>
                    <a:lstStyle/>
                    <a:p>
                      <a:pPr algn="l" fontAlgn="b"/>
                      <a:r>
                        <a:rPr lang="en-US" sz="1400" b="1" i="0" u="none" strike="noStrike" dirty="0">
                          <a:effectLst/>
                          <a:latin typeface="Arial"/>
                        </a:rPr>
                        <a:t>Graphical Models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r>
              <a:tr h="252382">
                <a:tc>
                  <a:txBody>
                    <a:bodyPr/>
                    <a:lstStyle/>
                    <a:p>
                      <a:pPr algn="l" fontAlgn="b"/>
                      <a:r>
                        <a:rPr lang="de-DE" sz="1400" b="1" i="0" u="none" strike="noStrike" dirty="0">
                          <a:effectLst/>
                          <a:latin typeface="Arial"/>
                        </a:rPr>
                        <a:t>Backtrack / B&amp;B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de-DE" sz="1400" b="1" i="0" u="none" strike="noStrike" dirty="0">
                          <a:effectLst/>
                          <a:latin typeface="Arial"/>
                        </a:rPr>
                        <a:t>Finite State </a:t>
                      </a:r>
                      <a:r>
                        <a:rPr lang="de-DE" sz="1400" b="1" i="0" u="none" strike="noStrike" dirty="0" smtClean="0">
                          <a:effectLst/>
                          <a:latin typeface="Arial"/>
                        </a:rPr>
                        <a:t>Machines</a:t>
                      </a:r>
                      <a:endParaRPr lang="de-DE"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en-US" sz="1000" b="0" i="0" u="none" strike="noStrike" dirty="0">
                          <a:effectLst/>
                          <a:latin typeface="Verdana"/>
                        </a:rPr>
                        <a:t> </a:t>
                      </a:r>
                      <a:endParaRPr lang="en-US" sz="1000" b="0" i="0" u="none" strike="noStrike" kern="1200" dirty="0">
                        <a:solidFill>
                          <a:schemeClr val="tx1"/>
                        </a:solidFill>
                        <a:effectLst/>
                        <a:latin typeface="Verdana"/>
                        <a:ea typeface="+mn-ea"/>
                        <a:cs typeface="+mn-cs"/>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nl-NL" sz="1400" b="1" i="0" u="none" strike="noStrike" kern="1200" dirty="0">
                          <a:solidFill>
                            <a:schemeClr val="tx1"/>
                          </a:solidFill>
                          <a:effectLst/>
                          <a:latin typeface="Arial"/>
                          <a:ea typeface="+mn-ea"/>
                          <a:cs typeface="+mn-cs"/>
                        </a:rPr>
                        <a:t>Circuits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c>
                  <a:txBody>
                    <a:bodyPr/>
                    <a:lstStyle/>
                    <a:p>
                      <a:pPr algn="l" fontAlgn="b"/>
                      <a:r>
                        <a:rPr lang="en-US" sz="1000" b="0" i="0" u="none" strike="noStrike" dirty="0">
                          <a:solidFill>
                            <a:srgbClr val="FFCC99"/>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Dynamic </a:t>
                      </a:r>
                      <a:r>
                        <a:rPr lang="en-US" sz="1400" b="1" i="0" u="none" strike="noStrike" dirty="0" smtClean="0">
                          <a:effectLst/>
                          <a:latin typeface="Arial"/>
                        </a:rPr>
                        <a:t>Programming</a:t>
                      </a:r>
                      <a:endParaRPr lang="en-US"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b" latinLnBrk="0" hangingPunct="1"/>
                      <a:r>
                        <a:rPr lang="en-US" sz="1000" b="0" i="0" u="none" strike="noStrike" kern="1200" dirty="0">
                          <a:solidFill>
                            <a:schemeClr val="tx1"/>
                          </a:solidFill>
                          <a:effectLst/>
                          <a:latin typeface="Verdana"/>
                          <a:ea typeface="+mn-ea"/>
                          <a:cs typeface="+mn-cs"/>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N-Body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2382">
                <a:tc>
                  <a:txBody>
                    <a:bodyPr/>
                    <a:lstStyle/>
                    <a:p>
                      <a:pPr algn="l" fontAlgn="b"/>
                      <a:r>
                        <a:rPr lang="en-US" sz="1400" b="1" i="0" u="none" strike="noStrike" dirty="0">
                          <a:effectLst/>
                          <a:latin typeface="Arial"/>
                        </a:rPr>
                        <a:t>Unstructured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382">
                <a:tc>
                  <a:txBody>
                    <a:bodyPr/>
                    <a:lstStyle/>
                    <a:p>
                      <a:pPr algn="l" fontAlgn="b"/>
                      <a:r>
                        <a:rPr lang="en-US" sz="1400" b="1" i="0" u="none" strike="noStrike" dirty="0">
                          <a:effectLst/>
                          <a:latin typeface="Arial"/>
                        </a:rPr>
                        <a:t>Structured Grid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da-DK" sz="1400" b="1" i="0" u="none" strike="noStrike" dirty="0">
                          <a:effectLst/>
                          <a:latin typeface="Arial"/>
                        </a:rPr>
                        <a:t>Dense Matrix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52382">
                <a:tc>
                  <a:txBody>
                    <a:bodyPr/>
                    <a:lstStyle/>
                    <a:p>
                      <a:pPr algn="l" fontAlgn="b"/>
                      <a:r>
                        <a:rPr lang="es-ES_tradnl" sz="1400" b="1" i="0" u="none" strike="noStrike" dirty="0" err="1">
                          <a:effectLst/>
                          <a:latin typeface="Arial"/>
                        </a:rPr>
                        <a:t>Sparse</a:t>
                      </a:r>
                      <a:r>
                        <a:rPr lang="es-ES_tradnl" sz="1400" b="1" i="0" u="none" strike="noStrike" dirty="0">
                          <a:effectLst/>
                          <a:latin typeface="Arial"/>
                        </a:rPr>
                        <a:t> </a:t>
                      </a:r>
                      <a:r>
                        <a:rPr lang="es-ES_tradnl" sz="1400" b="1" i="0" u="none" strike="noStrike" dirty="0" err="1">
                          <a:effectLst/>
                          <a:latin typeface="Arial"/>
                        </a:rPr>
                        <a:t>Matrix</a:t>
                      </a:r>
                      <a:endParaRPr lang="es-ES_tradnl" sz="1400" b="1" i="0" u="none" strike="noStrike" dirty="0">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62F"/>
                    </a:solidFill>
                  </a:tcPr>
                </a:tc>
              </a:tr>
              <a:tr h="252382">
                <a:tc>
                  <a:txBody>
                    <a:bodyPr/>
                    <a:lstStyle/>
                    <a:p>
                      <a:pPr algn="l" fontAlgn="b"/>
                      <a:r>
                        <a:rPr lang="en-US" sz="1400" b="1" i="0" u="none" strike="noStrike" dirty="0">
                          <a:effectLst/>
                          <a:latin typeface="Arial"/>
                        </a:rPr>
                        <a:t>Spectral (FFT)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1FB714"/>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75406">
                <a:tc>
                  <a:txBody>
                    <a:bodyPr/>
                    <a:lstStyle/>
                    <a:p>
                      <a:pPr algn="l" fontAlgn="b"/>
                      <a:r>
                        <a:rPr lang="en-US" sz="1400" b="1" i="0" u="none" strike="noStrike" dirty="0">
                          <a:effectLst/>
                          <a:latin typeface="Arial"/>
                        </a:rPr>
                        <a:t>Monte Carlo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000" b="0" i="0" u="none" strike="noStrike">
                          <a:effectLst/>
                          <a:latin typeface="Verdana"/>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effectLst/>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4" name="Content Placeholder 2"/>
          <p:cNvSpPr txBox="1">
            <a:spLocks noGrp="1"/>
          </p:cNvSpPr>
          <p:nvPr>
            <p:ph idx="1"/>
          </p:nvPr>
        </p:nvSpPr>
        <p:spPr bwMode="auto">
          <a:xfrm>
            <a:off x="1249181" y="1457960"/>
            <a:ext cx="864099" cy="6756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indent="0" eaLnBrk="0" hangingPunct="0">
              <a:spcBef>
                <a:spcPct val="20000"/>
              </a:spcBef>
              <a:buClr>
                <a:srgbClr val="000080"/>
              </a:buClr>
              <a:buSzPct val="85000"/>
              <a:buNone/>
              <a:defRPr/>
            </a:pPr>
            <a:r>
              <a:rPr lang="en-US" sz="2600" dirty="0" smtClean="0">
                <a:cs typeface="Calibri"/>
              </a:rPr>
              <a:t>Apps</a:t>
            </a:r>
            <a:endParaRPr lang="en-US" sz="2600" dirty="0">
              <a:cs typeface="Calibri"/>
            </a:endParaRPr>
          </a:p>
        </p:txBody>
      </p:sp>
      <p:sp>
        <p:nvSpPr>
          <p:cNvPr id="16" name="Content Placeholder 2"/>
          <p:cNvSpPr txBox="1">
            <a:spLocks/>
          </p:cNvSpPr>
          <p:nvPr/>
        </p:nvSpPr>
        <p:spPr bwMode="auto">
          <a:xfrm>
            <a:off x="202701" y="2707640"/>
            <a:ext cx="1341619" cy="3708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spcBef>
                <a:spcPct val="20000"/>
              </a:spcBef>
              <a:buFont typeface="Wingdings" charset="2"/>
              <a:buNone/>
              <a:defRPr/>
            </a:pPr>
            <a:r>
              <a:rPr lang="en-US" sz="2600" dirty="0" smtClean="0">
                <a:cs typeface="Calibri"/>
              </a:rPr>
              <a:t>Patterns</a:t>
            </a:r>
            <a:endParaRPr lang="en-US" sz="2600" dirty="0">
              <a:cs typeface="Calibri"/>
            </a:endParaRPr>
          </a:p>
        </p:txBody>
      </p:sp>
      <p:sp>
        <p:nvSpPr>
          <p:cNvPr id="6" name="Footer Placeholder 2"/>
          <p:cNvSpPr txBox="1">
            <a:spLocks/>
          </p:cNvSpPr>
          <p:nvPr/>
        </p:nvSpPr>
        <p:spPr>
          <a:xfrm>
            <a:off x="142321" y="6413413"/>
            <a:ext cx="5975516"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110" charset="0"/>
                <a:ea typeface="+mn-ea"/>
                <a:cs typeface="+mn-cs"/>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r>
              <a:rPr lang="en-US" sz="1800" dirty="0" smtClean="0">
                <a:solidFill>
                  <a:schemeClr val="tx1">
                    <a:lumMod val="50000"/>
                    <a:lumOff val="50000"/>
                  </a:schemeClr>
                </a:solidFill>
                <a:latin typeface="Calibri"/>
                <a:cs typeface="Calibri"/>
              </a:rPr>
              <a:t>Forrest Iandola                </a:t>
            </a:r>
            <a:r>
              <a:rPr lang="en-US" sz="1800" dirty="0" err="1" smtClean="0">
                <a:solidFill>
                  <a:schemeClr val="tx1">
                    <a:lumMod val="50000"/>
                    <a:lumOff val="50000"/>
                  </a:schemeClr>
                </a:solidFill>
                <a:latin typeface="Calibri"/>
                <a:cs typeface="Calibri"/>
              </a:rPr>
              <a:t>forresti@eecs.berkeley.edu</a:t>
            </a:r>
            <a:endParaRPr lang="en-US" sz="18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3759747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 #2: Wearable</a:t>
            </a:r>
            <a:endParaRPr lang="en-US" dirty="0"/>
          </a:p>
        </p:txBody>
      </p:sp>
      <p:sp>
        <p:nvSpPr>
          <p:cNvPr id="4" name="Content Placeholder 3"/>
          <p:cNvSpPr>
            <a:spLocks noGrp="1"/>
          </p:cNvSpPr>
          <p:nvPr>
            <p:ph idx="1"/>
          </p:nvPr>
        </p:nvSpPr>
        <p:spPr>
          <a:xfrm>
            <a:off x="455613" y="990601"/>
            <a:ext cx="7926387" cy="1021079"/>
          </a:xfrm>
        </p:spPr>
        <p:txBody>
          <a:bodyPr/>
          <a:lstStyle/>
          <a:p>
            <a:r>
              <a:rPr lang="en-US" dirty="0" smtClean="0"/>
              <a:t>Mobile/wearable computing with client/cloud interaction</a:t>
            </a:r>
          </a:p>
        </p:txBody>
      </p:sp>
      <p:sp>
        <p:nvSpPr>
          <p:cNvPr id="8" name="Content Placeholder 3"/>
          <p:cNvSpPr txBox="1">
            <a:spLocks/>
          </p:cNvSpPr>
          <p:nvPr/>
        </p:nvSpPr>
        <p:spPr bwMode="auto">
          <a:xfrm>
            <a:off x="455612" y="4109428"/>
            <a:ext cx="7926387" cy="1021079"/>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r>
              <a:rPr lang="en-US" kern="0" dirty="0" smtClean="0"/>
              <a:t>Can our UAV vision algorithms (e.g. optical flow) support wearable computing?</a:t>
            </a:r>
          </a:p>
        </p:txBody>
      </p:sp>
      <p:sp>
        <p:nvSpPr>
          <p:cNvPr id="2" name="TextBox 1"/>
          <p:cNvSpPr txBox="1"/>
          <p:nvPr/>
        </p:nvSpPr>
        <p:spPr>
          <a:xfrm>
            <a:off x="455612" y="2115732"/>
            <a:ext cx="8592218" cy="1569660"/>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rgbClr val="9B0000"/>
                </a:solidFill>
                <a:latin typeface="Calibri"/>
                <a:cs typeface="Calibri"/>
              </a:rPr>
              <a:t>Wearable computing will be a $30-50 billion market by 2017 [1]</a:t>
            </a:r>
          </a:p>
          <a:p>
            <a:pPr marL="342900" indent="-342900">
              <a:buFont typeface="Arial" panose="020B0604020202020204" pitchFamily="34" charset="0"/>
              <a:buChar char="•"/>
            </a:pPr>
            <a:endParaRPr lang="en-US" dirty="0" smtClean="0">
              <a:solidFill>
                <a:srgbClr val="B70505"/>
              </a:solidFill>
              <a:latin typeface="Calibri"/>
              <a:cs typeface="Calibri"/>
            </a:endParaRPr>
          </a:p>
          <a:p>
            <a:pPr marL="342900" indent="-342900">
              <a:buFont typeface="Arial" panose="020B0604020202020204" pitchFamily="34" charset="0"/>
              <a:buChar char="•"/>
            </a:pPr>
            <a:r>
              <a:rPr lang="en-US" dirty="0" smtClean="0">
                <a:solidFill>
                  <a:srgbClr val="800000"/>
                </a:solidFill>
                <a:latin typeface="Calibri"/>
                <a:cs typeface="Calibri"/>
              </a:rPr>
              <a:t>In 2017, </a:t>
            </a:r>
            <a:r>
              <a:rPr lang="en-US" dirty="0" err="1" smtClean="0">
                <a:solidFill>
                  <a:srgbClr val="800000"/>
                </a:solidFill>
                <a:latin typeface="Calibri"/>
                <a:cs typeface="Calibri"/>
              </a:rPr>
              <a:t>smartglasses</a:t>
            </a:r>
            <a:r>
              <a:rPr lang="en-US" dirty="0" smtClean="0">
                <a:solidFill>
                  <a:srgbClr val="800000"/>
                </a:solidFill>
                <a:latin typeface="Calibri"/>
                <a:cs typeface="Calibri"/>
              </a:rPr>
              <a:t> may begin to save the field service industry $1 billion per year through improved efficiency. [2] </a:t>
            </a:r>
            <a:endParaRPr lang="en-US" dirty="0">
              <a:solidFill>
                <a:srgbClr val="800000"/>
              </a:solidFill>
              <a:latin typeface="Calibri"/>
              <a:cs typeface="Calibri"/>
            </a:endParaRPr>
          </a:p>
        </p:txBody>
      </p:sp>
      <p:sp>
        <p:nvSpPr>
          <p:cNvPr id="6" name="Content Placeholder 3"/>
          <p:cNvSpPr txBox="1">
            <a:spLocks/>
          </p:cNvSpPr>
          <p:nvPr/>
        </p:nvSpPr>
        <p:spPr bwMode="auto">
          <a:xfrm>
            <a:off x="526733" y="6069151"/>
            <a:ext cx="8128536" cy="46373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buNone/>
            </a:pPr>
            <a:r>
              <a:rPr lang="en-US" sz="2000" kern="0" dirty="0" smtClean="0"/>
              <a:t>[1</a:t>
            </a:r>
            <a:r>
              <a:rPr lang="en-US" sz="2000" kern="0" dirty="0"/>
              <a:t>] </a:t>
            </a:r>
            <a:r>
              <a:rPr lang="en-US" sz="2000" kern="0" dirty="0" smtClean="0">
                <a:hlinkClick r:id="rId2"/>
              </a:rPr>
              <a:t>www.businessinsider.com/wearable-technology-market-2013-5</a:t>
            </a:r>
            <a:endParaRPr lang="en-US" sz="2000" kern="0" dirty="0" smtClean="0"/>
          </a:p>
          <a:p>
            <a:pPr marL="0" indent="0">
              <a:buNone/>
            </a:pPr>
            <a:r>
              <a:rPr lang="en-US" sz="2000" kern="0" dirty="0" smtClean="0"/>
              <a:t>[2] </a:t>
            </a:r>
            <a:r>
              <a:rPr lang="en-US" sz="2000" dirty="0" err="1"/>
              <a:t>Smartglasses</a:t>
            </a:r>
            <a:r>
              <a:rPr lang="en-US" sz="2000" dirty="0"/>
              <a:t> </a:t>
            </a:r>
            <a:r>
              <a:rPr lang="en-US" sz="2000" dirty="0" smtClean="0"/>
              <a:t>Bring Innovation </a:t>
            </a:r>
            <a:r>
              <a:rPr lang="en-US" sz="2000" dirty="0"/>
              <a:t>to Workplace </a:t>
            </a:r>
            <a:r>
              <a:rPr lang="en-US" sz="2000" dirty="0" smtClean="0"/>
              <a:t>Efficiency, Gartner, 10/2013</a:t>
            </a:r>
            <a:endParaRPr lang="en-US" sz="2000" kern="0" dirty="0"/>
          </a:p>
        </p:txBody>
      </p:sp>
    </p:spTree>
    <p:extLst>
      <p:ext uri="{BB962C8B-B14F-4D97-AF65-F5344CB8AC3E}">
        <p14:creationId xmlns:p14="http://schemas.microsoft.com/office/powerpoint/2010/main" val="2732951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ASPIRE Template">
  <a:themeElements>
    <a:clrScheme name="ParLabSlide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rLabSlides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latin typeface="Calibri"/>
            <a:ea typeface="ＭＳ Ｐゴシック" pitchFamily="18" charset="-128"/>
            <a:cs typeface="Calibri"/>
          </a:defRPr>
        </a:defPPr>
      </a:lstStyle>
      <a:style>
        <a:lnRef idx="2">
          <a:schemeClr val="accent4"/>
        </a:lnRef>
        <a:fillRef idx="1">
          <a:schemeClr val="lt1"/>
        </a:fillRef>
        <a:effectRef idx="0">
          <a:schemeClr val="accent4"/>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defRPr>
        </a:defPPr>
      </a:lstStyle>
    </a:lnDef>
    <a:txDef>
      <a:spPr>
        <a:noFill/>
      </a:spPr>
      <a:bodyPr wrap="none" rtlCol="0">
        <a:spAutoFit/>
      </a:bodyPr>
      <a:lstStyle>
        <a:defPPr>
          <a:defRPr dirty="0" smtClean="0">
            <a:latin typeface="Calibri"/>
            <a:cs typeface="Calibri"/>
          </a:defRPr>
        </a:defPPr>
      </a:lstStyle>
    </a:txDef>
  </a:objectDefaults>
  <a:extraClrSchemeLst>
    <a:extraClrScheme>
      <a:clrScheme name="ParLabSlide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LabSlide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LabSlide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LabSlide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LabSlide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LabSlide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LabSlides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LabSlide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LabSlide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LabSlide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LabSlide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LabSlide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20529</TotalTime>
  <Words>2731</Words>
  <Application>Microsoft Office PowerPoint</Application>
  <PresentationFormat>On-screen Show (4:3)</PresentationFormat>
  <Paragraphs>1397</Paragraphs>
  <Slides>35</Slides>
  <Notes>24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9" baseType="lpstr">
      <vt:lpstr>ＭＳ Ｐゴシック</vt:lpstr>
      <vt:lpstr>Arial</vt:lpstr>
      <vt:lpstr>Arial Narrow</vt:lpstr>
      <vt:lpstr>Calibri</vt:lpstr>
      <vt:lpstr>Corbel</vt:lpstr>
      <vt:lpstr>Courier</vt:lpstr>
      <vt:lpstr>Courier New</vt:lpstr>
      <vt:lpstr>Gloucester MT Extra Condensed</vt:lpstr>
      <vt:lpstr>Helvetica</vt:lpstr>
      <vt:lpstr>Lucida Grande</vt:lpstr>
      <vt:lpstr>Verdana</vt:lpstr>
      <vt:lpstr>Wingdings</vt:lpstr>
      <vt:lpstr>ASPIRE Template</vt:lpstr>
      <vt:lpstr>Equation</vt:lpstr>
      <vt:lpstr>Application-Driven Research in the  ASPIRE Lab</vt:lpstr>
      <vt:lpstr>The Applications Layer</vt:lpstr>
      <vt:lpstr>Our Formula </vt:lpstr>
      <vt:lpstr>What’s Trending …</vt:lpstr>
      <vt:lpstr>Trend #1: UAVs with onboard analysis</vt:lpstr>
      <vt:lpstr>UAV Computer Vision Application</vt:lpstr>
      <vt:lpstr>Patterns in Emerging Markets</vt:lpstr>
      <vt:lpstr>Patterns in UAV Computer Vision</vt:lpstr>
      <vt:lpstr>Trend #2: Wearable</vt:lpstr>
      <vt:lpstr>Wearable/Mobile Application:  Depth of Field</vt:lpstr>
      <vt:lpstr>Patterns in Wearable Computer Vision</vt:lpstr>
      <vt:lpstr>Trend #3: Big Data Analytics</vt:lpstr>
      <vt:lpstr>PyCASP SEJITS Framework for Big Data Multimedia Analysis</vt:lpstr>
      <vt:lpstr>Adding Deep Learning to our PyCASP SEJITS Framework for Media Analysis</vt:lpstr>
      <vt:lpstr>Patterns in Big Data Multimedia Analysis</vt:lpstr>
      <vt:lpstr>We’re Not Alone in Our Enthusiasm for Patterns in Big Massive Data</vt:lpstr>
      <vt:lpstr>Trend #4: Computational Finance</vt:lpstr>
      <vt:lpstr>Hybrid HFT/Algorithmic Trading Structure</vt:lpstr>
      <vt:lpstr>Hybrid HFT/Algorithmic Trading Structure</vt:lpstr>
      <vt:lpstr>Real-Time Correlation Analysis</vt:lpstr>
      <vt:lpstr>Patterns in Computational Finance</vt:lpstr>
      <vt:lpstr>Trend #5: Online Advertising</vt:lpstr>
      <vt:lpstr>Online Advertising Ecosystem (1000 companies and growing) </vt:lpstr>
      <vt:lpstr>Ad Placement w/ Real-Time Bidding</vt:lpstr>
      <vt:lpstr>Ad Placement w/ Real-Time Bidding</vt:lpstr>
      <vt:lpstr>Trajectory of Real-Time Bidding</vt:lpstr>
      <vt:lpstr>Patterns in Online Advertising</vt:lpstr>
      <vt:lpstr>Computational Characteristics of Cluster/Cloud Applications</vt:lpstr>
      <vt:lpstr>Summary of Application Characteristics</vt:lpstr>
      <vt:lpstr>Conclusions</vt:lpstr>
      <vt:lpstr>Extras</vt:lpstr>
      <vt:lpstr>Online Advertising Ecosystem</vt:lpstr>
      <vt:lpstr>FireBox to the rescue for latency sensitive big-data applications</vt:lpstr>
      <vt:lpstr>UAV Computer Vision Application</vt:lpstr>
      <vt:lpstr>Our Pattern-oriented Approach</vt:lpstr>
    </vt:vector>
  </TitlesOfParts>
  <Manager/>
  <Company>UC Berkeley ACE Lab</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UCB ACE Lab</dc:title>
  <dc:subject/>
  <dc:creator>Krste Asanovic</dc:creator>
  <cp:keywords/>
  <dc:description/>
  <cp:lastModifiedBy>Kurt</cp:lastModifiedBy>
  <cp:revision>2150</cp:revision>
  <cp:lastPrinted>2010-01-25T15:08:46Z</cp:lastPrinted>
  <dcterms:created xsi:type="dcterms:W3CDTF">2013-02-14T14:44:06Z</dcterms:created>
  <dcterms:modified xsi:type="dcterms:W3CDTF">2014-05-28T21:03:41Z</dcterms:modified>
  <cp:category/>
</cp:coreProperties>
</file>